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61" r:id="rId4"/>
    <p:sldId id="265" r:id="rId5"/>
    <p:sldId id="259" r:id="rId6"/>
    <p:sldId id="263" r:id="rId7"/>
    <p:sldId id="267" r:id="rId8"/>
    <p:sldId id="264" r:id="rId9"/>
    <p:sldId id="268" r:id="rId10"/>
    <p:sldId id="269" r:id="rId11"/>
    <p:sldId id="270" r:id="rId12"/>
    <p:sldId id="271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e Berga" initials="NB" lastIdx="2" clrIdx="0">
    <p:extLst>
      <p:ext uri="{19B8F6BF-5375-455C-9EA6-DF929625EA0E}">
        <p15:presenceInfo xmlns:p15="http://schemas.microsoft.com/office/powerpoint/2012/main" userId="S-1-5-21-1018860989-1024637207-1483505779-11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teb\Desktop\ASA\Port%20Value%20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teb\Desktop\ASA\Port%20Value%20Grap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teb\Desktop\ASA\UCI%20Commercial%20Season%20Ranking%202010-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Port</a:t>
            </a:r>
            <a:r>
              <a:rPr lang="en-US" baseline="0"/>
              <a:t> Values on the Kenai Peninsula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Kenai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Sheet1!$B$1:$I$1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Sheet1!$B$2:$I$2</c:f>
              <c:numCache>
                <c:formatCode>_("$"* #,##0.00_);_("$"* \(#,##0.00\);_("$"* "-"??_);_(@_)</c:formatCode>
                <c:ptCount val="8"/>
                <c:pt idx="0">
                  <c:v>25100000</c:v>
                </c:pt>
                <c:pt idx="1">
                  <c:v>40700000</c:v>
                </c:pt>
                <c:pt idx="2">
                  <c:v>29900000</c:v>
                </c:pt>
                <c:pt idx="3">
                  <c:v>40100000</c:v>
                </c:pt>
                <c:pt idx="4">
                  <c:v>34300000</c:v>
                </c:pt>
                <c:pt idx="5">
                  <c:v>32500000</c:v>
                </c:pt>
                <c:pt idx="6">
                  <c:v>25000000</c:v>
                </c:pt>
                <c:pt idx="7">
                  <c:v>31700000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03-419B-BCE8-AC93EEDBD5CA}"/>
            </c:ext>
          </c:extLst>
        </c:ser>
        <c:ser>
          <c:idx val="1"/>
          <c:order val="1"/>
          <c:tx>
            <c:v>Homer</c:v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Sheet1!$B$1:$I$1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Sheet1!$B$3:$I$3</c:f>
              <c:numCache>
                <c:formatCode>_("$"* #,##0.00_);_("$"* \(#,##0.00\);_("$"* "-"??_);_(@_)</c:formatCode>
                <c:ptCount val="8"/>
                <c:pt idx="0">
                  <c:v>56100000</c:v>
                </c:pt>
                <c:pt idx="1">
                  <c:v>41700000</c:v>
                </c:pt>
                <c:pt idx="2">
                  <c:v>30100000</c:v>
                </c:pt>
                <c:pt idx="3">
                  <c:v>25600000</c:v>
                </c:pt>
                <c:pt idx="4">
                  <c:v>20500000</c:v>
                </c:pt>
                <c:pt idx="5">
                  <c:v>18100000</c:v>
                </c:pt>
                <c:pt idx="6">
                  <c:v>20000000</c:v>
                </c:pt>
                <c:pt idx="7">
                  <c:v>14400000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03-419B-BCE8-AC93EEDBD5CA}"/>
            </c:ext>
          </c:extLst>
        </c:ser>
        <c:ser>
          <c:idx val="2"/>
          <c:order val="2"/>
          <c:tx>
            <c:v>Seward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Sheet1!$B$1:$I$1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Sheet1!$B$4:$I$4</c:f>
              <c:numCache>
                <c:formatCode>_("$"* #,##0.00_);_("$"* \(#,##0.00\);_("$"* "-"??_);_(@_)</c:formatCode>
                <c:ptCount val="8"/>
                <c:pt idx="0">
                  <c:v>69200000</c:v>
                </c:pt>
                <c:pt idx="1">
                  <c:v>76700000</c:v>
                </c:pt>
                <c:pt idx="2">
                  <c:v>62100000</c:v>
                </c:pt>
                <c:pt idx="3">
                  <c:v>69700000</c:v>
                </c:pt>
                <c:pt idx="4">
                  <c:v>52700000</c:v>
                </c:pt>
                <c:pt idx="5">
                  <c:v>59300000</c:v>
                </c:pt>
                <c:pt idx="6">
                  <c:v>42000000</c:v>
                </c:pt>
                <c:pt idx="7">
                  <c:v>59900000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03-419B-BCE8-AC93EEDBD5CA}"/>
            </c:ext>
          </c:extLst>
        </c:ser>
        <c:ser>
          <c:idx val="3"/>
          <c:order val="3"/>
          <c:tx>
            <c:v>KPB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Sheet1!$B$1:$I$1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Sheet1!$B$5:$I$5</c:f>
              <c:numCache>
                <c:formatCode>_("$"* #,##0.00_);_("$"* \(#,##0.00\);_("$"* "-"??_);_(@_)</c:formatCode>
                <c:ptCount val="8"/>
                <c:pt idx="0">
                  <c:v>150400000</c:v>
                </c:pt>
                <c:pt idx="1">
                  <c:v>159100000</c:v>
                </c:pt>
                <c:pt idx="2">
                  <c:v>122100000</c:v>
                </c:pt>
                <c:pt idx="3">
                  <c:v>135400000</c:v>
                </c:pt>
                <c:pt idx="4">
                  <c:v>107500000</c:v>
                </c:pt>
                <c:pt idx="5">
                  <c:v>109900000</c:v>
                </c:pt>
                <c:pt idx="6">
                  <c:v>87000000</c:v>
                </c:pt>
                <c:pt idx="7">
                  <c:v>106000000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03-419B-BCE8-AC93EEDBD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14810248"/>
        <c:axId val="514811560"/>
      </c:barChart>
      <c:catAx>
        <c:axId val="514810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4811560"/>
        <c:crosses val="autoZero"/>
        <c:auto val="1"/>
        <c:lblAlgn val="ctr"/>
        <c:lblOffset val="100"/>
        <c:noMultiLvlLbl val="0"/>
      </c:catAx>
      <c:valAx>
        <c:axId val="514811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48102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KPB Ports Vs. #1 &amp; #10 US Ports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#10 US Port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Sheet2!$B$1:$I$1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Sheet2!$B$2:$I$2</c:f>
              <c:numCache>
                <c:formatCode>_("$"* #,##0.00_);_("$"* \(#,##0.00\);_("$"* "-"??_);_(@_)</c:formatCode>
                <c:ptCount val="8"/>
                <c:pt idx="0">
                  <c:v>69200000</c:v>
                </c:pt>
                <c:pt idx="1">
                  <c:v>86500000</c:v>
                </c:pt>
                <c:pt idx="2">
                  <c:v>74300000</c:v>
                </c:pt>
                <c:pt idx="3">
                  <c:v>82500000</c:v>
                </c:pt>
                <c:pt idx="4">
                  <c:v>82100000</c:v>
                </c:pt>
                <c:pt idx="5">
                  <c:v>71200000</c:v>
                </c:pt>
                <c:pt idx="6">
                  <c:v>76000000</c:v>
                </c:pt>
                <c:pt idx="7">
                  <c:v>75400000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CD-4F7C-9566-5165861F8BF7}"/>
            </c:ext>
          </c:extLst>
        </c:ser>
        <c:ser>
          <c:idx val="1"/>
          <c:order val="1"/>
          <c:tx>
            <c:v>KPB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Sheet2!$B$1:$I$1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Sheet2!$B$3:$I$3</c:f>
              <c:numCache>
                <c:formatCode>_("$"* #,##0.00_);_("$"* \(#,##0.00\);_("$"* "-"??_);_(@_)</c:formatCode>
                <c:ptCount val="8"/>
                <c:pt idx="0">
                  <c:v>150400000</c:v>
                </c:pt>
                <c:pt idx="1">
                  <c:v>159100000</c:v>
                </c:pt>
                <c:pt idx="2">
                  <c:v>122100000</c:v>
                </c:pt>
                <c:pt idx="3">
                  <c:v>135400000</c:v>
                </c:pt>
                <c:pt idx="4">
                  <c:v>107500000</c:v>
                </c:pt>
                <c:pt idx="5">
                  <c:v>109900000</c:v>
                </c:pt>
                <c:pt idx="6">
                  <c:v>87000000</c:v>
                </c:pt>
                <c:pt idx="7">
                  <c:v>106000000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CD-4F7C-9566-5165861F8BF7}"/>
            </c:ext>
          </c:extLst>
        </c:ser>
        <c:ser>
          <c:idx val="2"/>
          <c:order val="2"/>
          <c:tx>
            <c:v>#1 US Port</c:v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Sheet2!$B$1:$I$1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Sheet2!$B$4:$I$4</c:f>
              <c:numCache>
                <c:formatCode>_("$"* #,##0.00_);_("$"* \(#,##0.00\);_("$"* "-"??_);_(@_)</c:formatCode>
                <c:ptCount val="8"/>
                <c:pt idx="0">
                  <c:v>306000000</c:v>
                </c:pt>
                <c:pt idx="1">
                  <c:v>368800000</c:v>
                </c:pt>
                <c:pt idx="2">
                  <c:v>411100000</c:v>
                </c:pt>
                <c:pt idx="3">
                  <c:v>379000000</c:v>
                </c:pt>
                <c:pt idx="4">
                  <c:v>328800000</c:v>
                </c:pt>
                <c:pt idx="5">
                  <c:v>321900000</c:v>
                </c:pt>
                <c:pt idx="6">
                  <c:v>306000000</c:v>
                </c:pt>
                <c:pt idx="7">
                  <c:v>389500000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CD-4F7C-9566-5165861F8B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4091280"/>
        <c:axId val="744091608"/>
      </c:barChart>
      <c:catAx>
        <c:axId val="74409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4091608"/>
        <c:crosses val="autoZero"/>
        <c:auto val="1"/>
        <c:lblAlgn val="ctr"/>
        <c:lblOffset val="100"/>
        <c:noMultiLvlLbl val="0"/>
      </c:catAx>
      <c:valAx>
        <c:axId val="744091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40912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2010 - 2019 Season Ranking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</a:ln>
              <a:effectLst/>
            </c:spPr>
            <c:trendlineType val="linear"/>
            <c:dispRSqr val="0"/>
            <c:dispEq val="0"/>
          </c:trendline>
          <c:cat>
            <c:numRef>
              <c:f>Sheet2!$N$2:$N$11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Sheet2!$O$2:$O$11</c:f>
              <c:numCache>
                <c:formatCode>_(* #,##0_);_(* \(#,##0\);_(* "-"??_);_(@_)</c:formatCode>
                <c:ptCount val="10"/>
                <c:pt idx="0">
                  <c:v>2828342</c:v>
                </c:pt>
                <c:pt idx="1">
                  <c:v>5277995</c:v>
                </c:pt>
                <c:pt idx="2">
                  <c:v>3133839</c:v>
                </c:pt>
                <c:pt idx="3">
                  <c:v>2683224</c:v>
                </c:pt>
                <c:pt idx="4">
                  <c:v>2343529</c:v>
                </c:pt>
                <c:pt idx="5">
                  <c:v>2649667</c:v>
                </c:pt>
                <c:pt idx="6">
                  <c:v>2396943</c:v>
                </c:pt>
                <c:pt idx="7">
                  <c:v>1849234</c:v>
                </c:pt>
                <c:pt idx="8">
                  <c:v>817879</c:v>
                </c:pt>
                <c:pt idx="9">
                  <c:v>1720295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3E-4BD6-B404-789AAB370781}"/>
            </c:ext>
          </c:extLst>
        </c:ser>
        <c:ser>
          <c:idx val="0"/>
          <c:order val="1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Sheet2!$N$2:$N$11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Sheet2!$P$2:$P$11</c:f>
              <c:numCache>
                <c:formatCode>General</c:formatCode>
                <c:ptCount val="10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5</c:v>
                </c:pt>
                <c:pt idx="6">
                  <c:v>6</c:v>
                </c:pt>
                <c:pt idx="7">
                  <c:v>8</c:v>
                </c:pt>
                <c:pt idx="8">
                  <c:v>10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3E-4BD6-B404-789AAB37078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43998936"/>
        <c:axId val="743996312"/>
      </c:barChart>
      <c:catAx>
        <c:axId val="743998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3996312"/>
        <c:crosses val="autoZero"/>
        <c:auto val="1"/>
        <c:lblAlgn val="ctr"/>
        <c:lblOffset val="100"/>
        <c:noMultiLvlLbl val="0"/>
      </c:catAx>
      <c:valAx>
        <c:axId val="74399631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3998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01613-6B4C-45E6-BEA2-F0891F8A2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F17E16-359C-4E11-A748-687E39CBE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E6FDB-BA08-4F4A-AB1C-322782516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F32-BED7-4E11-AB16-FC0A1778C9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B948F-6F93-4542-87F7-40A462A95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51893-8720-4E55-B6E6-637A7FCA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C8D4-8425-4ABC-8B81-A060E1D7D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2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20637-F948-42A8-8433-194E9FFB9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7068F-3106-435B-9B61-B33C84E61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075EC-0369-4922-B1CE-B565CB7C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F32-BED7-4E11-AB16-FC0A1778C9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1020A-88EA-4DF4-AACD-1100E6CD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C2B49-E708-4CB2-8246-3373F5891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C8D4-8425-4ABC-8B81-A060E1D7D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3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AAC79B-A935-4C42-A492-4941248C8D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5B92E-2C26-4E8A-8731-0BFB6B1AA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F4D8B-532A-469C-9F68-B9D9BD525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F32-BED7-4E11-AB16-FC0A1778C9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9E03A-D14F-41AC-9AA0-F086E4599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B9C3C-7641-4D28-8E61-796F567B0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C8D4-8425-4ABC-8B81-A060E1D7D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1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9E81-AF3C-49F8-9FA5-0481B7A0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D83AA-952B-498A-A734-255122B59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0F2F1-167E-4426-88FE-EFCCB8378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F32-BED7-4E11-AB16-FC0A1778C9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A316-E6B4-45A2-ACE7-C633B92FE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B4D18-603D-4992-814F-60D50C1C7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C8D4-8425-4ABC-8B81-A060E1D7D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8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AA945-71C6-4E7D-891A-2E23FEB7C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6957E-A6FE-445E-A5EA-A3281C406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CFD5F-DFF3-45B7-B1D2-1A48D4FE5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F32-BED7-4E11-AB16-FC0A1778C9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8C748-EC33-4D0B-8873-5673D6158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C99CB-ED0A-4588-8A11-69354DAD9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C8D4-8425-4ABC-8B81-A060E1D7D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1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2DC4D-988D-443B-B9C3-7FC24FA2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4CF8C-12E8-48A7-9E88-D586BF8558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004442-749B-4397-90DE-63D2F872A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DBCA3-6DB6-4DB8-9DEE-52BCB8FD7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F32-BED7-4E11-AB16-FC0A1778C9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CBE9B-2B8F-4CBC-9609-CB3A0C083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3C5A5-A3CA-4646-A736-DF6B3AF4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C8D4-8425-4ABC-8B81-A060E1D7D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3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9AA17-7604-46CC-B5D0-DB7576B2A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A8BD4-0A4B-4B88-B1F3-57C686268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38DF3A-56BC-43EF-AC37-A089AAC2C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E01242-5A44-40B8-9BDE-C8430CF1D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860A3B-3F2B-4A69-B143-2F53D5C32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78FD6E-7F17-44AC-8154-B031E9738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F32-BED7-4E11-AB16-FC0A1778C9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F3A83B-D7DE-48CD-9854-255B00BF7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7A1565-6770-48DC-86F4-F3B708519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C8D4-8425-4ABC-8B81-A060E1D7D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2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CC6EC-9862-486A-AF37-1868C8B69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5A9726-7BF2-4207-A126-7D4F84785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F32-BED7-4E11-AB16-FC0A1778C9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1A0FE-4562-4297-AF69-3C07C701F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10B349-4EB9-422D-8AEE-13A3DFAD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C8D4-8425-4ABC-8B81-A060E1D7D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4A4D8C-1044-4359-B26D-4B980F889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F32-BED7-4E11-AB16-FC0A1778C9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67914D-27E2-458D-A112-3AEA554E8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6E520-A094-437B-A95C-9E278059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C8D4-8425-4ABC-8B81-A060E1D7D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7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73B7A-E0F1-4581-9E6A-2A9D71108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F8BFE-D7C5-4589-A134-13D8B1A6D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1E51AC-F0A2-4F8E-BA68-C2FD60B00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DD6CC-96C0-46F4-9CB4-DBDB64409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F32-BED7-4E11-AB16-FC0A1778C9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823E3-7A67-46DF-9499-AA943AD97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E4FB7-968A-429F-97E8-82095940E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C8D4-8425-4ABC-8B81-A060E1D7D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6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058F9-CF9E-4172-827F-2ADC2ED9D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09FC1E-D053-455F-9015-DF9E3E008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420AC-13C2-445A-A064-7D5425E81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96D16-9577-4636-BD51-F54B35807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AF32-BED7-4E11-AB16-FC0A1778C9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48C68C-6562-4C44-9A1B-E3BF356CB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15146-908A-49B5-A02C-8B96E6567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C8D4-8425-4ABC-8B81-A060E1D7D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9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18693A-CC18-436B-8182-F92B3AC46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66800-44CF-4D4A-A35A-87A43FAE8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C32E6-B5CC-4A9D-92D7-95AEFEFF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9AF32-BED7-4E11-AB16-FC0A1778C9E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9F1D9-99E3-47FD-BD79-4D9EFE759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696EC-38CA-4A68-8304-2C35937E36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9C8D4-8425-4ABC-8B81-A060E1D7D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7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EFFBA6-CBDE-476C-990E-D8CB1DF39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-30480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736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62B614-6772-4262-B0ED-B11F995DBAB7}"/>
              </a:ext>
            </a:extLst>
          </p:cNvPr>
          <p:cNvSpPr txBox="1"/>
          <p:nvPr/>
        </p:nvSpPr>
        <p:spPr>
          <a:xfrm>
            <a:off x="1600200" y="2090172"/>
            <a:ext cx="899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                                              2019 Kenai River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Sustainable Escapement Goal or S.E.G. was 700,000 – 1,200,000 fish</a:t>
            </a:r>
            <a:br>
              <a:rPr lang="en-US" sz="2400" dirty="0"/>
            </a:br>
            <a:r>
              <a:rPr lang="en-US" sz="2400" dirty="0"/>
              <a:t>In River Goal 1,000,000 – 1,300,000 fish</a:t>
            </a:r>
          </a:p>
          <a:p>
            <a:r>
              <a:rPr lang="en-US" sz="2400" dirty="0"/>
              <a:t>End of season escapement – 1,848,157 fish</a:t>
            </a:r>
          </a:p>
          <a:p>
            <a:r>
              <a:rPr lang="en-US" sz="2400" dirty="0"/>
              <a:t>Over escapement – 548,157 fish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1453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793FCA-CE37-4FA1-89BF-514FEE358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158539"/>
              </p:ext>
            </p:extLst>
          </p:nvPr>
        </p:nvGraphicFramePr>
        <p:xfrm>
          <a:off x="3148680" y="168687"/>
          <a:ext cx="5894639" cy="6520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4198">
                  <a:extLst>
                    <a:ext uri="{9D8B030D-6E8A-4147-A177-3AD203B41FA5}">
                      <a16:colId xmlns:a16="http://schemas.microsoft.com/office/drawing/2014/main" val="2277154584"/>
                    </a:ext>
                  </a:extLst>
                </a:gridCol>
                <a:gridCol w="1268412">
                  <a:extLst>
                    <a:ext uri="{9D8B030D-6E8A-4147-A177-3AD203B41FA5}">
                      <a16:colId xmlns:a16="http://schemas.microsoft.com/office/drawing/2014/main" val="2863259875"/>
                    </a:ext>
                  </a:extLst>
                </a:gridCol>
                <a:gridCol w="2072029">
                  <a:extLst>
                    <a:ext uri="{9D8B030D-6E8A-4147-A177-3AD203B41FA5}">
                      <a16:colId xmlns:a16="http://schemas.microsoft.com/office/drawing/2014/main" val="2258517548"/>
                    </a:ext>
                  </a:extLst>
                </a:gridCol>
              </a:tblGrid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2019 Escapement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1,848,157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Fish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2108535904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Top end of in river goal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1,300,000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Fish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1546545696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Difference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548,157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Fish over escaped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1831795587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618065683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Total Number of fish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548,157.00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Fish over escaped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1613428812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Average weight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5.50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lbs per fish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1331631903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Total lbs.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3,014,863.50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Over escapement in lbs.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4142907413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601845771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Fisherman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1569373715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Total missed lbs.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3,014,863.50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2926868424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Average price paid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$2.00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3503859234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Missed Fishermen Value 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$6,029,727.00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424064292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2350547085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Processor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1580104338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Total Missed lbs.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3,014,863.50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1969839477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Finished H&amp;G lbs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2,261,147.63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1349925128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Value Wholesale lbs.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$4.25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230639968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Total H&amp;G Value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$9,609,877.41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3298279257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Total Roe Value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$678,344.29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2332532674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Missed Processor Value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$10,288,221.69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551679438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2784019410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Local Economy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69241290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Fisherman + Processor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$16,317,948.69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1551032100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Economic Multipler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1113620921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Kenai Peninsula Missed Value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$81,589,743.47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041" marR="13041" marT="13041" marB="0" anchor="b"/>
                </a:tc>
                <a:extLst>
                  <a:ext uri="{0D108BD9-81ED-4DB2-BD59-A6C34878D82A}">
                    <a16:rowId xmlns:a16="http://schemas.microsoft.com/office/drawing/2014/main" val="521877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488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99A753-3E78-45EB-8AC1-6CC72BE112A9}"/>
              </a:ext>
            </a:extLst>
          </p:cNvPr>
          <p:cNvSpPr txBox="1"/>
          <p:nvPr/>
        </p:nvSpPr>
        <p:spPr>
          <a:xfrm>
            <a:off x="3086100" y="3044279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Thank you for your time.</a:t>
            </a:r>
          </a:p>
        </p:txBody>
      </p:sp>
    </p:spTree>
    <p:extLst>
      <p:ext uri="{BB962C8B-B14F-4D97-AF65-F5344CB8AC3E}">
        <p14:creationId xmlns:p14="http://schemas.microsoft.com/office/powerpoint/2010/main" val="401491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21A119-27EF-46BC-812D-F5DDCFA08396}"/>
              </a:ext>
            </a:extLst>
          </p:cNvPr>
          <p:cNvSpPr txBox="1"/>
          <p:nvPr/>
        </p:nvSpPr>
        <p:spPr>
          <a:xfrm>
            <a:off x="4057650" y="3044279"/>
            <a:ext cx="4076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Who is A.S.A.?</a:t>
            </a:r>
          </a:p>
        </p:txBody>
      </p:sp>
    </p:spTree>
    <p:extLst>
      <p:ext uri="{BB962C8B-B14F-4D97-AF65-F5344CB8AC3E}">
        <p14:creationId xmlns:p14="http://schemas.microsoft.com/office/powerpoint/2010/main" val="174307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1D8A19-B658-480E-984D-3C5ACA31EC2C}"/>
              </a:ext>
            </a:extLst>
          </p:cNvPr>
          <p:cNvSpPr txBox="1"/>
          <p:nvPr/>
        </p:nvSpPr>
        <p:spPr>
          <a:xfrm>
            <a:off x="1686187" y="2189527"/>
            <a:ext cx="86658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Alaska Salmon Alliance (ASA) formed in 2011 as a 501 C (6), a nonprofit.  Comprised of seafood processors and commercial fishermen our mission is to </a:t>
            </a:r>
            <a:r>
              <a:rPr lang="en-US" b="1" i="1" dirty="0"/>
              <a:t>advocate for the salmon economy</a:t>
            </a:r>
            <a:r>
              <a:rPr lang="en-US" dirty="0"/>
              <a:t>.  The Alaska Salmon Alliance is an organization focused on public education, promoting the value of a healthy salmon resource and working to create predictable harvests for all salmon users in the Cook Inlet region.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6769FA-6DD8-465A-95E6-E83B15522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601" y="4040187"/>
            <a:ext cx="57150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19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FAA241-05AA-4F5E-BFB8-4B83F6347BE1}"/>
              </a:ext>
            </a:extLst>
          </p:cNvPr>
          <p:cNvSpPr txBox="1"/>
          <p:nvPr/>
        </p:nvSpPr>
        <p:spPr>
          <a:xfrm>
            <a:off x="4057650" y="3044279"/>
            <a:ext cx="4076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Economic Engine</a:t>
            </a:r>
          </a:p>
        </p:txBody>
      </p:sp>
    </p:spTree>
    <p:extLst>
      <p:ext uri="{BB962C8B-B14F-4D97-AF65-F5344CB8AC3E}">
        <p14:creationId xmlns:p14="http://schemas.microsoft.com/office/powerpoint/2010/main" val="1537535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C2AE4D-F6C3-4BC0-A624-D4B0FDA4460A}"/>
              </a:ext>
            </a:extLst>
          </p:cNvPr>
          <p:cNvSpPr txBox="1"/>
          <p:nvPr/>
        </p:nvSpPr>
        <p:spPr>
          <a:xfrm>
            <a:off x="8674100" y="62468"/>
            <a:ext cx="3200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from: OceanEconomics.org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09A862A-1F42-445E-83DC-186388CFBF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282934"/>
              </p:ext>
            </p:extLst>
          </p:nvPr>
        </p:nvGraphicFramePr>
        <p:xfrm>
          <a:off x="177800" y="431799"/>
          <a:ext cx="11696984" cy="613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548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C79A33-A8C4-4421-A004-D280DFB1E1F8}"/>
              </a:ext>
            </a:extLst>
          </p:cNvPr>
          <p:cNvSpPr txBox="1"/>
          <p:nvPr/>
        </p:nvSpPr>
        <p:spPr>
          <a:xfrm>
            <a:off x="8674100" y="62468"/>
            <a:ext cx="3200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from: OceanEconomics.org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0900ACE-0363-4B44-BEAE-02D20AA5ABBB}"/>
              </a:ext>
            </a:extLst>
          </p:cNvPr>
          <p:cNvGraphicFramePr>
            <a:graphicFrameLocks/>
          </p:cNvGraphicFramePr>
          <p:nvPr/>
        </p:nvGraphicFramePr>
        <p:xfrm>
          <a:off x="719138" y="483393"/>
          <a:ext cx="10753724" cy="589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863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71A598-AE01-4221-B69E-D2E889100A76}"/>
              </a:ext>
            </a:extLst>
          </p:cNvPr>
          <p:cNvSpPr txBox="1"/>
          <p:nvPr/>
        </p:nvSpPr>
        <p:spPr>
          <a:xfrm>
            <a:off x="1435100" y="3044279"/>
            <a:ext cx="932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How was the 2019 UCI salmon season?</a:t>
            </a:r>
          </a:p>
        </p:txBody>
      </p:sp>
    </p:spTree>
    <p:extLst>
      <p:ext uri="{BB962C8B-B14F-4D97-AF65-F5344CB8AC3E}">
        <p14:creationId xmlns:p14="http://schemas.microsoft.com/office/powerpoint/2010/main" val="2788672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DFF126-2153-46E3-A254-2FD0506C1782}"/>
              </a:ext>
            </a:extLst>
          </p:cNvPr>
          <p:cNvSpPr txBox="1"/>
          <p:nvPr/>
        </p:nvSpPr>
        <p:spPr>
          <a:xfrm>
            <a:off x="8674100" y="62468"/>
            <a:ext cx="1926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from: ADF&amp;G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1E120B7-F2C3-4B14-A43C-2E9038DE4C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016174"/>
              </p:ext>
            </p:extLst>
          </p:nvPr>
        </p:nvGraphicFramePr>
        <p:xfrm>
          <a:off x="931178" y="375322"/>
          <a:ext cx="10588444" cy="6260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9152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D033E1-AF0C-4435-A807-78C335E8CE3A}"/>
              </a:ext>
            </a:extLst>
          </p:cNvPr>
          <p:cNvSpPr txBox="1"/>
          <p:nvPr/>
        </p:nvSpPr>
        <p:spPr>
          <a:xfrm>
            <a:off x="1435100" y="3044279"/>
            <a:ext cx="932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Escapement goals</a:t>
            </a:r>
          </a:p>
        </p:txBody>
      </p:sp>
    </p:spTree>
    <p:extLst>
      <p:ext uri="{BB962C8B-B14F-4D97-AF65-F5344CB8AC3E}">
        <p14:creationId xmlns:p14="http://schemas.microsoft.com/office/powerpoint/2010/main" val="3744535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6521</TotalTime>
  <Words>316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Berga</dc:creator>
  <cp:lastModifiedBy>Nate Berga</cp:lastModifiedBy>
  <cp:revision>35</cp:revision>
  <cp:lastPrinted>2019-11-27T17:03:23Z</cp:lastPrinted>
  <dcterms:created xsi:type="dcterms:W3CDTF">2019-05-14T14:54:19Z</dcterms:created>
  <dcterms:modified xsi:type="dcterms:W3CDTF">2019-12-04T18:18:03Z</dcterms:modified>
</cp:coreProperties>
</file>