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M Sans Bold" panose="020B0604020202020204" charset="0"/>
      <p:regular r:id="rId16"/>
    </p:embeddedFont>
    <p:embeddedFont>
      <p:font typeface="DM Sans Italics" panose="020B0604020202020204" charset="0"/>
      <p:regular r:id="rId17"/>
    </p:embeddedFont>
    <p:embeddedFont>
      <p:font typeface="DM Sans Bold Italics" panose="020B0604020202020204" charset="0"/>
      <p:regular r:id="rId18"/>
    </p:embeddedFont>
    <p:embeddedFont>
      <p:font typeface="DM San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4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05630" y="3342002"/>
            <a:ext cx="10099057" cy="459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6"/>
              </a:lnSpc>
            </a:pPr>
            <a:r>
              <a:rPr lang="en-US" sz="11886">
                <a:solidFill>
                  <a:srgbClr val="FFFFFF"/>
                </a:solidFill>
                <a:latin typeface="DM Sans Bold"/>
              </a:rPr>
              <a:t>SHORT TERM RENTAL REGULATION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36791" y="7823047"/>
            <a:ext cx="5267895" cy="141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7"/>
              </a:lnSpc>
            </a:pPr>
            <a:r>
              <a:rPr lang="en-US" sz="3406">
                <a:solidFill>
                  <a:srgbClr val="FFFFFF"/>
                </a:solidFill>
                <a:latin typeface="DM Sans Italics"/>
              </a:rPr>
              <a:t>Economic Development Advisory Commission Work Session 1/9/24</a:t>
            </a:r>
          </a:p>
        </p:txBody>
      </p:sp>
      <p:sp>
        <p:nvSpPr>
          <p:cNvPr id="8" name="Freeform 8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17556" y="1085850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01.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65072" y="6015145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02.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55969" y="1291373"/>
            <a:ext cx="9670708" cy="573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9"/>
              </a:lnSpc>
            </a:pPr>
            <a:r>
              <a:rPr lang="en-US" sz="4035">
                <a:solidFill>
                  <a:srgbClr val="737373"/>
                </a:solidFill>
                <a:latin typeface="DM Sans Bold"/>
              </a:rPr>
              <a:t>20 MINUTE BREAK OUT GROUPS (4:50)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0215" y="2583671"/>
            <a:ext cx="15184101" cy="1076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25"/>
              </a:lnSpc>
            </a:pPr>
            <a:r>
              <a:rPr lang="en-US" sz="3840">
                <a:solidFill>
                  <a:srgbClr val="737373"/>
                </a:solidFill>
                <a:latin typeface="DM Sans Bold"/>
              </a:rPr>
              <a:t>1.  FOR SHORT TERM RENTAL OWNER/OPERATORS: WHAT PROBLEMS DO YOU SEE WITH THE ORDINANCE? SUGGESTIONS?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17556" y="7256578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03.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18393" y="8861662"/>
            <a:ext cx="6726444" cy="574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en-US" sz="4000">
                <a:solidFill>
                  <a:srgbClr val="737373"/>
                </a:solidFill>
                <a:latin typeface="DM Sans Bold"/>
              </a:rPr>
              <a:t>10 MIN BREAK (5:50)</a:t>
            </a:r>
          </a:p>
        </p:txBody>
      </p:sp>
      <p:sp>
        <p:nvSpPr>
          <p:cNvPr id="9" name="Freeform 9"/>
          <p:cNvSpPr/>
          <p:nvPr/>
        </p:nvSpPr>
        <p:spPr>
          <a:xfrm>
            <a:off x="1918951" y="888853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365072" y="8774236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04.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80215" y="4155699"/>
            <a:ext cx="14541163" cy="1616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43"/>
              </a:lnSpc>
            </a:pPr>
            <a:r>
              <a:rPr lang="en-US" sz="3857">
                <a:solidFill>
                  <a:srgbClr val="737373"/>
                </a:solidFill>
                <a:latin typeface="DM Sans Bold"/>
              </a:rPr>
              <a:t>2. FOR EVERYONE: WHAT OTHER COMMENTS OR CONCERNS DO YOU HAVE? SUGGESTIONS?</a:t>
            </a:r>
          </a:p>
          <a:p>
            <a:pPr>
              <a:lnSpc>
                <a:spcPts val="4243"/>
              </a:lnSpc>
            </a:pPr>
            <a:endParaRPr lang="en-US" sz="3857">
              <a:solidFill>
                <a:srgbClr val="737373"/>
              </a:solidFill>
              <a:latin typeface="DM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18393" y="5996095"/>
            <a:ext cx="11507676" cy="573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9"/>
              </a:lnSpc>
            </a:pPr>
            <a:r>
              <a:rPr lang="en-US" sz="4035">
                <a:solidFill>
                  <a:srgbClr val="737373"/>
                </a:solidFill>
                <a:latin typeface="DM Sans Bold"/>
              </a:rPr>
              <a:t>30 MINUTE REPORT BACK + DISCUSSION (5:10)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18393" y="7464656"/>
            <a:ext cx="10589418" cy="574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en-US" sz="4000">
                <a:solidFill>
                  <a:srgbClr val="737373"/>
                </a:solidFill>
                <a:latin typeface="DM Sans Bold"/>
              </a:rPr>
              <a:t>10 MIN PUBLIC COMMENT (5:40)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05858" y="1181100"/>
            <a:ext cx="11276283" cy="227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9"/>
              </a:lnSpc>
            </a:pPr>
            <a:r>
              <a:rPr lang="en-US" sz="15999">
                <a:solidFill>
                  <a:srgbClr val="FFFFFF"/>
                </a:solidFill>
                <a:latin typeface="DM Sans Bold"/>
              </a:rPr>
              <a:t>AGENDA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40838" y="3536950"/>
            <a:ext cx="12728223" cy="519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DM Sans Bold"/>
              </a:rPr>
              <a:t>10 MINUTES: </a:t>
            </a:r>
            <a:r>
              <a:rPr lang="en-US" sz="4500" dirty="0" smtClean="0">
                <a:solidFill>
                  <a:srgbClr val="000000"/>
                </a:solidFill>
                <a:latin typeface="DM Sans Bold"/>
              </a:rPr>
              <a:t> STAFF </a:t>
            </a:r>
            <a:r>
              <a:rPr lang="en-US" sz="4500" dirty="0">
                <a:solidFill>
                  <a:srgbClr val="000000"/>
                </a:solidFill>
                <a:latin typeface="DM Sans Bold"/>
              </a:rPr>
              <a:t>PRESENTATION</a:t>
            </a:r>
          </a:p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DM Sans Bold"/>
              </a:rPr>
              <a:t>10 MIN             GENERAL Q&amp;A</a:t>
            </a:r>
          </a:p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DM Sans Bold"/>
              </a:rPr>
              <a:t>20 MIN            BREAK OUT GROUPS 2 Q’S</a:t>
            </a:r>
          </a:p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DM Sans Bold"/>
              </a:rPr>
              <a:t>30 MIN            REPORT BACK AND DISCUSSION</a:t>
            </a:r>
          </a:p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DM Sans Bold"/>
              </a:rPr>
              <a:t>10 MIN             PUBLIC COMMENTS</a:t>
            </a:r>
          </a:p>
          <a:p>
            <a:pPr>
              <a:lnSpc>
                <a:spcPts val="4500"/>
              </a:lnSpc>
              <a:spcBef>
                <a:spcPct val="0"/>
              </a:spcBef>
            </a:pPr>
            <a:endParaRPr lang="en-US" sz="4500" dirty="0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DM Sans Bold"/>
              </a:rPr>
              <a:t>10 MIN             BREAK 5:50</a:t>
            </a:r>
          </a:p>
          <a:p>
            <a:pPr>
              <a:lnSpc>
                <a:spcPts val="4500"/>
              </a:lnSpc>
              <a:spcBef>
                <a:spcPct val="0"/>
              </a:spcBef>
            </a:pPr>
            <a:endParaRPr lang="en-US" sz="4500" dirty="0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DM Sans Bold"/>
              </a:rPr>
              <a:t>6:00 REGULAR MEETING BEGINS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-160719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56322" y="2434622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7966" y="378724"/>
            <a:ext cx="17632067" cy="9529553"/>
          </a:xfrm>
          <a:custGeom>
            <a:avLst/>
            <a:gdLst/>
            <a:ahLst/>
            <a:cxnLst/>
            <a:rect l="l" t="t" r="r" b="b"/>
            <a:pathLst>
              <a:path w="17632067" h="9529553">
                <a:moveTo>
                  <a:pt x="0" y="0"/>
                </a:moveTo>
                <a:lnTo>
                  <a:pt x="17632068" y="0"/>
                </a:lnTo>
                <a:lnTo>
                  <a:pt x="17632068" y="9529552"/>
                </a:lnTo>
                <a:lnTo>
                  <a:pt x="0" y="95295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39400" y="1028700"/>
            <a:ext cx="10972800" cy="8229600"/>
          </a:xfrm>
          <a:custGeom>
            <a:avLst/>
            <a:gdLst/>
            <a:ahLst/>
            <a:cxnLst/>
            <a:rect l="l" t="t" r="r" b="b"/>
            <a:pathLst>
              <a:path w="10972800" h="8229600">
                <a:moveTo>
                  <a:pt x="0" y="0"/>
                </a:moveTo>
                <a:lnTo>
                  <a:pt x="10972800" y="0"/>
                </a:lnTo>
                <a:lnTo>
                  <a:pt x="109728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417556" y="1996123"/>
            <a:ext cx="672644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HOW TO COMMENT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015209"/>
            <a:ext cx="9221106" cy="4268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4"/>
              </a:lnSpc>
            </a:pPr>
            <a:r>
              <a:rPr lang="en-US" sz="5094">
                <a:solidFill>
                  <a:srgbClr val="737373"/>
                </a:solidFill>
                <a:latin typeface="DM Sans"/>
              </a:rPr>
              <a:t>City Website, comment form</a:t>
            </a:r>
          </a:p>
          <a:p>
            <a:pPr>
              <a:lnSpc>
                <a:spcPts val="5604"/>
              </a:lnSpc>
            </a:pPr>
            <a:endParaRPr lang="en-US" sz="5094">
              <a:solidFill>
                <a:srgbClr val="737373"/>
              </a:solidFill>
              <a:latin typeface="DM Sans"/>
            </a:endParaRPr>
          </a:p>
          <a:p>
            <a:pPr>
              <a:lnSpc>
                <a:spcPts val="5604"/>
              </a:lnSpc>
            </a:pPr>
            <a:r>
              <a:rPr lang="en-US" sz="5094">
                <a:solidFill>
                  <a:srgbClr val="737373"/>
                </a:solidFill>
                <a:latin typeface="DM Sans"/>
              </a:rPr>
              <a:t>Email: Planning@ci.homer.ak.us</a:t>
            </a:r>
          </a:p>
          <a:p>
            <a:pPr>
              <a:lnSpc>
                <a:spcPts val="5604"/>
              </a:lnSpc>
            </a:pPr>
            <a:endParaRPr lang="en-US" sz="5094">
              <a:solidFill>
                <a:srgbClr val="737373"/>
              </a:solidFill>
              <a:latin typeface="DM Sans"/>
            </a:endParaRPr>
          </a:p>
          <a:p>
            <a:pPr>
              <a:lnSpc>
                <a:spcPts val="5604"/>
              </a:lnSpc>
            </a:pPr>
            <a:r>
              <a:rPr lang="en-US" sz="5094">
                <a:solidFill>
                  <a:srgbClr val="737373"/>
                </a:solidFill>
                <a:latin typeface="DM Sans"/>
              </a:rPr>
              <a:t>Public Meetings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-160719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33600" y="3695700"/>
            <a:ext cx="6726444" cy="86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dirty="0">
                <a:solidFill>
                  <a:srgbClr val="8CA9AD"/>
                </a:solidFill>
                <a:latin typeface="DM Sans Bold"/>
              </a:rPr>
              <a:t>DEFINITION: STR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33600" y="4781556"/>
            <a:ext cx="12060444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3600" dirty="0" smtClean="0"/>
              <a:t>“Short-term </a:t>
            </a:r>
            <a:r>
              <a:rPr lang="en-US" sz="3600" dirty="0"/>
              <a:t>rental” means a dwelling unit, or portion thereof, that is offered or </a:t>
            </a:r>
            <a:r>
              <a:rPr lang="en-US" sz="3600" dirty="0" smtClean="0"/>
              <a:t>provided to </a:t>
            </a:r>
            <a:r>
              <a:rPr lang="en-US" sz="3600" dirty="0"/>
              <a:t>a guest for compensation for a period of less than 30 consecutive days. </a:t>
            </a:r>
            <a:r>
              <a:rPr lang="en-US" sz="3600" dirty="0" smtClean="0"/>
              <a:t>Short-term </a:t>
            </a:r>
            <a:r>
              <a:rPr lang="en-US" sz="3600" dirty="0"/>
              <a:t>rentals may be in individual rooms in single-family homes, units in apartments</a:t>
            </a:r>
            <a:r>
              <a:rPr lang="en-US" sz="3600" dirty="0" smtClean="0"/>
              <a:t>, </a:t>
            </a:r>
            <a:r>
              <a:rPr lang="en-US" sz="3600" dirty="0"/>
              <a:t>condominiums, townhouses, and multifamily dwellings.</a:t>
            </a:r>
            <a:endParaRPr lang="en-US" sz="3500" dirty="0">
              <a:solidFill>
                <a:srgbClr val="737373"/>
              </a:solidFill>
              <a:latin typeface="DM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866969" y="7143750"/>
            <a:ext cx="6392331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WHAT THE ORDINANCE DOES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17556" y="2333944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01.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17556" y="3855931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02.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55969" y="2341879"/>
            <a:ext cx="6726444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 dirty="0">
                <a:solidFill>
                  <a:srgbClr val="737373"/>
                </a:solidFill>
                <a:latin typeface="DM Sans Bold"/>
              </a:rPr>
              <a:t>REQUIRES REGISTRATION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55969" y="3863866"/>
            <a:ext cx="7697412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SELF CERTIFY BASIC LIFE SAFTEY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55969" y="2862585"/>
            <a:ext cx="5542676" cy="857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737373"/>
                </a:solidFill>
                <a:latin typeface="DM Sans Italics"/>
              </a:rPr>
              <a:t>State Business license and KPB sales tax compliance form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17556" y="5377917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03.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55969" y="5385853"/>
            <a:ext cx="880035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PROVIDE EMERGENCY CONTACT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55969" y="4384572"/>
            <a:ext cx="5542676" cy="857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 Italics"/>
              </a:rPr>
              <a:t>Smoke and CO2 detectors, fire extinguishers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55969" y="5906559"/>
            <a:ext cx="5542676" cy="857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 Italics"/>
              </a:rPr>
              <a:t>For police department and neighbors within 300 feet</a:t>
            </a:r>
          </a:p>
        </p:txBody>
      </p:sp>
      <p:sp>
        <p:nvSpPr>
          <p:cNvPr id="13" name="Freeform 13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36276" y="1028700"/>
            <a:ext cx="16623024" cy="8509903"/>
            <a:chOff x="0" y="0"/>
            <a:chExt cx="4378080" cy="22412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78080" cy="2241291"/>
            </a:xfrm>
            <a:custGeom>
              <a:avLst/>
              <a:gdLst/>
              <a:ahLst/>
              <a:cxnLst/>
              <a:rect l="l" t="t" r="r" b="b"/>
              <a:pathLst>
                <a:path w="4378080" h="2241291">
                  <a:moveTo>
                    <a:pt x="22355" y="0"/>
                  </a:moveTo>
                  <a:lnTo>
                    <a:pt x="4355725" y="0"/>
                  </a:lnTo>
                  <a:cubicBezTo>
                    <a:pt x="4361654" y="0"/>
                    <a:pt x="4367340" y="2355"/>
                    <a:pt x="4371533" y="6548"/>
                  </a:cubicBezTo>
                  <a:cubicBezTo>
                    <a:pt x="4375725" y="10740"/>
                    <a:pt x="4378080" y="16426"/>
                    <a:pt x="4378080" y="22355"/>
                  </a:cubicBezTo>
                  <a:lnTo>
                    <a:pt x="4378080" y="2218936"/>
                  </a:lnTo>
                  <a:cubicBezTo>
                    <a:pt x="4378080" y="2224865"/>
                    <a:pt x="4375725" y="2230551"/>
                    <a:pt x="4371533" y="2234744"/>
                  </a:cubicBezTo>
                  <a:cubicBezTo>
                    <a:pt x="4367340" y="2238936"/>
                    <a:pt x="4361654" y="2241291"/>
                    <a:pt x="4355725" y="2241291"/>
                  </a:cubicBezTo>
                  <a:lnTo>
                    <a:pt x="22355" y="2241291"/>
                  </a:lnTo>
                  <a:cubicBezTo>
                    <a:pt x="10009" y="2241291"/>
                    <a:pt x="0" y="2231283"/>
                    <a:pt x="0" y="2218936"/>
                  </a:cubicBezTo>
                  <a:lnTo>
                    <a:pt x="0" y="22355"/>
                  </a:lnTo>
                  <a:cubicBezTo>
                    <a:pt x="0" y="16426"/>
                    <a:pt x="2355" y="10740"/>
                    <a:pt x="6548" y="6548"/>
                  </a:cubicBezTo>
                  <a:cubicBezTo>
                    <a:pt x="10740" y="2355"/>
                    <a:pt x="16426" y="0"/>
                    <a:pt x="22355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378080" cy="22793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687816" y="1771994"/>
            <a:ext cx="8912367" cy="194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>
                <a:solidFill>
                  <a:srgbClr val="FFFFFF"/>
                </a:solidFill>
                <a:latin typeface="DM Sans Bold"/>
              </a:rPr>
              <a:t>WHAT IT DOES NOT DO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178746" y="4000063"/>
            <a:ext cx="4057458" cy="1023114"/>
            <a:chOff x="0" y="0"/>
            <a:chExt cx="1068631" cy="2694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68631" cy="269462"/>
            </a:xfrm>
            <a:custGeom>
              <a:avLst/>
              <a:gdLst/>
              <a:ahLst/>
              <a:cxnLst/>
              <a:rect l="l" t="t" r="r" b="b"/>
              <a:pathLst>
                <a:path w="1068631" h="269462">
                  <a:moveTo>
                    <a:pt x="97312" y="0"/>
                  </a:moveTo>
                  <a:lnTo>
                    <a:pt x="971319" y="0"/>
                  </a:lnTo>
                  <a:cubicBezTo>
                    <a:pt x="1025063" y="0"/>
                    <a:pt x="1068631" y="43568"/>
                    <a:pt x="1068631" y="97312"/>
                  </a:cubicBezTo>
                  <a:lnTo>
                    <a:pt x="1068631" y="172150"/>
                  </a:lnTo>
                  <a:cubicBezTo>
                    <a:pt x="1068631" y="225894"/>
                    <a:pt x="1025063" y="269462"/>
                    <a:pt x="971319" y="269462"/>
                  </a:cubicBezTo>
                  <a:lnTo>
                    <a:pt x="97312" y="269462"/>
                  </a:lnTo>
                  <a:cubicBezTo>
                    <a:pt x="43568" y="269462"/>
                    <a:pt x="0" y="225894"/>
                    <a:pt x="0" y="172150"/>
                  </a:cubicBezTo>
                  <a:lnTo>
                    <a:pt x="0" y="97312"/>
                  </a:lnTo>
                  <a:cubicBezTo>
                    <a:pt x="0" y="43568"/>
                    <a:pt x="43568" y="0"/>
                    <a:pt x="973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068631" cy="307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827160" y="4313094"/>
            <a:ext cx="4724855" cy="534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781">
                <a:solidFill>
                  <a:srgbClr val="8CA9AD"/>
                </a:solidFill>
                <a:latin typeface="DM Sans Bold"/>
              </a:rPr>
              <a:t>NO UNIT CAP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27160" y="5148362"/>
            <a:ext cx="5179017" cy="190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5"/>
              </a:lnSpc>
            </a:pPr>
            <a:r>
              <a:rPr lang="en-US" sz="3386">
                <a:solidFill>
                  <a:srgbClr val="FFFFFF"/>
                </a:solidFill>
                <a:latin typeface="DM Sans"/>
              </a:rPr>
              <a:t>There is no limit on the number of STR’s in a neighborhood or city wide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849940" y="3985710"/>
            <a:ext cx="5201856" cy="2726388"/>
            <a:chOff x="0" y="0"/>
            <a:chExt cx="6935808" cy="3635184"/>
          </a:xfrm>
        </p:grpSpPr>
        <p:grpSp>
          <p:nvGrpSpPr>
            <p:cNvPr id="13" name="Group 13"/>
            <p:cNvGrpSpPr/>
            <p:nvPr/>
          </p:nvGrpSpPr>
          <p:grpSpPr>
            <a:xfrm>
              <a:off x="639802" y="0"/>
              <a:ext cx="5656204" cy="1332279"/>
              <a:chOff x="0" y="0"/>
              <a:chExt cx="985454" cy="23211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985454" cy="232117"/>
              </a:xfrm>
              <a:custGeom>
                <a:avLst/>
                <a:gdLst/>
                <a:ahLst/>
                <a:cxnLst/>
                <a:rect l="l" t="t" r="r" b="b"/>
                <a:pathLst>
                  <a:path w="985454" h="232117">
                    <a:moveTo>
                      <a:pt x="105525" y="0"/>
                    </a:moveTo>
                    <a:lnTo>
                      <a:pt x="879929" y="0"/>
                    </a:lnTo>
                    <a:cubicBezTo>
                      <a:pt x="907916" y="0"/>
                      <a:pt x="934757" y="11118"/>
                      <a:pt x="954547" y="30908"/>
                    </a:cubicBezTo>
                    <a:cubicBezTo>
                      <a:pt x="974336" y="50697"/>
                      <a:pt x="985454" y="77538"/>
                      <a:pt x="985454" y="105525"/>
                    </a:cubicBezTo>
                    <a:lnTo>
                      <a:pt x="985454" y="126592"/>
                    </a:lnTo>
                    <a:cubicBezTo>
                      <a:pt x="985454" y="154579"/>
                      <a:pt x="974336" y="181419"/>
                      <a:pt x="954547" y="201209"/>
                    </a:cubicBezTo>
                    <a:cubicBezTo>
                      <a:pt x="934757" y="220999"/>
                      <a:pt x="907916" y="232117"/>
                      <a:pt x="879929" y="232117"/>
                    </a:cubicBezTo>
                    <a:lnTo>
                      <a:pt x="105525" y="232117"/>
                    </a:lnTo>
                    <a:cubicBezTo>
                      <a:pt x="77538" y="232117"/>
                      <a:pt x="50697" y="220999"/>
                      <a:pt x="30908" y="201209"/>
                    </a:cubicBezTo>
                    <a:cubicBezTo>
                      <a:pt x="11118" y="181419"/>
                      <a:pt x="0" y="154579"/>
                      <a:pt x="0" y="126592"/>
                    </a:cubicBezTo>
                    <a:lnTo>
                      <a:pt x="0" y="105525"/>
                    </a:lnTo>
                    <a:cubicBezTo>
                      <a:pt x="0" y="77538"/>
                      <a:pt x="11118" y="50697"/>
                      <a:pt x="30908" y="30908"/>
                    </a:cubicBezTo>
                    <a:cubicBezTo>
                      <a:pt x="50697" y="11118"/>
                      <a:pt x="77538" y="0"/>
                      <a:pt x="10552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985454" cy="2702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62393" y="303800"/>
              <a:ext cx="6611021" cy="763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5"/>
                </a:lnSpc>
              </a:pPr>
              <a:r>
                <a:rPr lang="en-US" sz="3968">
                  <a:solidFill>
                    <a:srgbClr val="8CA9AD"/>
                  </a:solidFill>
                  <a:latin typeface="DM Sans Bold"/>
                </a:rPr>
                <a:t>NO  INSPECTION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705508"/>
              <a:ext cx="6935808" cy="1929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2"/>
                </a:lnSpc>
              </a:pPr>
              <a:r>
                <a:rPr lang="en-US" sz="3401">
                  <a:solidFill>
                    <a:srgbClr val="FFFFFF"/>
                  </a:solidFill>
                  <a:latin typeface="DM Sans"/>
                </a:rPr>
                <a:t>No life </a:t>
              </a:r>
            </a:p>
            <a:p>
              <a:pPr algn="ctr">
                <a:lnSpc>
                  <a:spcPts val="3742"/>
                </a:lnSpc>
              </a:pPr>
              <a:r>
                <a:rPr lang="en-US" sz="3401">
                  <a:solidFill>
                    <a:srgbClr val="FFFFFF"/>
                  </a:solidFill>
                  <a:latin typeface="DM Sans"/>
                </a:rPr>
                <a:t>Safety inspection required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051796" y="4028446"/>
            <a:ext cx="4057458" cy="994730"/>
            <a:chOff x="0" y="0"/>
            <a:chExt cx="1068631" cy="26198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68631" cy="261987"/>
            </a:xfrm>
            <a:custGeom>
              <a:avLst/>
              <a:gdLst/>
              <a:ahLst/>
              <a:cxnLst/>
              <a:rect l="l" t="t" r="r" b="b"/>
              <a:pathLst>
                <a:path w="1068631" h="261987">
                  <a:moveTo>
                    <a:pt x="97312" y="0"/>
                  </a:moveTo>
                  <a:lnTo>
                    <a:pt x="971319" y="0"/>
                  </a:lnTo>
                  <a:cubicBezTo>
                    <a:pt x="1025063" y="0"/>
                    <a:pt x="1068631" y="43568"/>
                    <a:pt x="1068631" y="97312"/>
                  </a:cubicBezTo>
                  <a:lnTo>
                    <a:pt x="1068631" y="164675"/>
                  </a:lnTo>
                  <a:cubicBezTo>
                    <a:pt x="1068631" y="218419"/>
                    <a:pt x="1025063" y="261987"/>
                    <a:pt x="971319" y="261987"/>
                  </a:cubicBezTo>
                  <a:lnTo>
                    <a:pt x="97312" y="261987"/>
                  </a:lnTo>
                  <a:cubicBezTo>
                    <a:pt x="43568" y="261987"/>
                    <a:pt x="0" y="218419"/>
                    <a:pt x="0" y="164675"/>
                  </a:cubicBezTo>
                  <a:lnTo>
                    <a:pt x="0" y="97312"/>
                  </a:lnTo>
                  <a:cubicBezTo>
                    <a:pt x="0" y="43568"/>
                    <a:pt x="43568" y="0"/>
                    <a:pt x="973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068631" cy="300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726364" y="4196724"/>
            <a:ext cx="4480694" cy="505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5"/>
              </a:lnSpc>
            </a:pPr>
            <a:r>
              <a:rPr lang="en-US" sz="3586">
                <a:solidFill>
                  <a:srgbClr val="8CA9AD"/>
                </a:solidFill>
                <a:latin typeface="DM Sans Bold"/>
              </a:rPr>
              <a:t>CITY CAPACITY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628560" y="5172075"/>
            <a:ext cx="5286200" cy="981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2"/>
              </a:lnSpc>
            </a:pPr>
            <a:r>
              <a:rPr lang="en-US" sz="3457">
                <a:solidFill>
                  <a:srgbClr val="FFFFFF"/>
                </a:solidFill>
                <a:latin typeface="DM Sans"/>
              </a:rPr>
              <a:t>No new staff, no increased enforcement </a:t>
            </a:r>
          </a:p>
        </p:txBody>
      </p:sp>
      <p:sp>
        <p:nvSpPr>
          <p:cNvPr id="23" name="Freeform 23"/>
          <p:cNvSpPr/>
          <p:nvPr/>
        </p:nvSpPr>
        <p:spPr>
          <a:xfrm>
            <a:off x="-4744879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759210" y="7143750"/>
            <a:ext cx="5500090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LANGAUGE TO WORK THORUGH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76727" y="1085850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01.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76727" y="2607837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02.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15139" y="1093785"/>
            <a:ext cx="6726444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WHAT IS A DWELLING?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15139" y="2615772"/>
            <a:ext cx="11996134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REGISTER FOR EACH UNIT (ROOM, CABIN) OR PER LOT?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15139" y="1614491"/>
            <a:ext cx="5542676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 Bold Italics"/>
              </a:rPr>
              <a:t>Use zoning code definition?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76727" y="4129824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03.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15139" y="4137759"/>
            <a:ext cx="6726444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CAPACITY LIMITS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76727" y="5651810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04.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15139" y="5695106"/>
            <a:ext cx="7847654" cy="987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ONE YEAR VS TWO YEAR REGISRTATION?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15139" y="3136478"/>
            <a:ext cx="5542676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 Bold Italics"/>
              </a:rPr>
              <a:t>Other permits are per lot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15139" y="4658465"/>
            <a:ext cx="6944190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 Bold Italics"/>
              </a:rPr>
              <a:t>Scrap bedroom occupancy limits?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5139" y="6666227"/>
            <a:ext cx="6726444" cy="857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 Bold Italics"/>
              </a:rPr>
              <a:t>Every two years would reduce burden on hosts and staff</a:t>
            </a:r>
          </a:p>
        </p:txBody>
      </p:sp>
      <p:sp>
        <p:nvSpPr>
          <p:cNvPr id="16" name="Freeform 16"/>
          <p:cNvSpPr/>
          <p:nvPr/>
        </p:nvSpPr>
        <p:spPr>
          <a:xfrm>
            <a:off x="2176727" y="791618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176727" y="7580633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05.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115139" y="7786899"/>
            <a:ext cx="7847654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ENACTMENT DATE: JANAURY 2025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28216" y="8307605"/>
            <a:ext cx="6363584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737373"/>
                </a:solidFill>
                <a:latin typeface="DM Sans Bold Italics"/>
              </a:rPr>
              <a:t>Free two year registration by end of 2024, fees start in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1216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582309" y="1813121"/>
            <a:ext cx="10620170" cy="166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3754494"/>
            <a:ext cx="5722116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 Bold"/>
              </a:rPr>
              <a:t>Have any question?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34426" y="4731723"/>
            <a:ext cx="9650595" cy="377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3"/>
              </a:lnSpc>
              <a:spcBef>
                <a:spcPct val="0"/>
              </a:spcBef>
            </a:pPr>
            <a:r>
              <a:rPr lang="en-US" sz="3403">
                <a:solidFill>
                  <a:srgbClr val="000000"/>
                </a:solidFill>
                <a:latin typeface="DM Sans Bold"/>
              </a:rPr>
              <a:t>10 MIN             GENERAL Q&amp;A</a:t>
            </a:r>
          </a:p>
          <a:p>
            <a:pPr>
              <a:lnSpc>
                <a:spcPts val="3743"/>
              </a:lnSpc>
              <a:spcBef>
                <a:spcPct val="0"/>
              </a:spcBef>
            </a:pPr>
            <a:r>
              <a:rPr lang="en-US" sz="3403">
                <a:solidFill>
                  <a:srgbClr val="000000"/>
                </a:solidFill>
                <a:latin typeface="DM Sans Bold"/>
              </a:rPr>
              <a:t>20 MIN            BREAK OUT GROUPS 2 Q’S</a:t>
            </a:r>
          </a:p>
          <a:p>
            <a:pPr>
              <a:lnSpc>
                <a:spcPts val="3743"/>
              </a:lnSpc>
              <a:spcBef>
                <a:spcPct val="0"/>
              </a:spcBef>
            </a:pPr>
            <a:r>
              <a:rPr lang="en-US" sz="3403">
                <a:solidFill>
                  <a:srgbClr val="000000"/>
                </a:solidFill>
                <a:latin typeface="DM Sans Bold"/>
              </a:rPr>
              <a:t>30 MIN            REPORT BACK AND DISCUSSION</a:t>
            </a:r>
          </a:p>
          <a:p>
            <a:pPr>
              <a:lnSpc>
                <a:spcPts val="3743"/>
              </a:lnSpc>
              <a:spcBef>
                <a:spcPct val="0"/>
              </a:spcBef>
            </a:pPr>
            <a:r>
              <a:rPr lang="en-US" sz="3403">
                <a:solidFill>
                  <a:srgbClr val="000000"/>
                </a:solidFill>
                <a:latin typeface="DM Sans Bold"/>
              </a:rPr>
              <a:t>10 MIN             PUBLIC COMMENTS</a:t>
            </a:r>
          </a:p>
          <a:p>
            <a:pPr>
              <a:lnSpc>
                <a:spcPts val="3743"/>
              </a:lnSpc>
              <a:spcBef>
                <a:spcPct val="0"/>
              </a:spcBef>
            </a:pPr>
            <a:endParaRPr lang="en-US" sz="3403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3743"/>
              </a:lnSpc>
              <a:spcBef>
                <a:spcPct val="0"/>
              </a:spcBef>
            </a:pPr>
            <a:r>
              <a:rPr lang="en-US" sz="3403">
                <a:solidFill>
                  <a:srgbClr val="000000"/>
                </a:solidFill>
                <a:latin typeface="DM Sans Bold"/>
              </a:rPr>
              <a:t>10 MIN             BREAK 5:50</a:t>
            </a:r>
          </a:p>
          <a:p>
            <a:pPr>
              <a:lnSpc>
                <a:spcPts val="3743"/>
              </a:lnSpc>
              <a:spcBef>
                <a:spcPct val="0"/>
              </a:spcBef>
            </a:pPr>
            <a:endParaRPr lang="en-US" sz="3403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3743"/>
              </a:lnSpc>
              <a:spcBef>
                <a:spcPct val="0"/>
              </a:spcBef>
            </a:pPr>
            <a:r>
              <a:rPr lang="en-US" sz="3403">
                <a:solidFill>
                  <a:srgbClr val="000000"/>
                </a:solidFill>
                <a:latin typeface="DM Sans Bold"/>
              </a:rPr>
              <a:t>6:00 REGULAR MEETING BEGINS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393</Words>
  <Application>Microsoft Office PowerPoint</Application>
  <PresentationFormat>Custom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DM Sans Bold</vt:lpstr>
      <vt:lpstr>Arial</vt:lpstr>
      <vt:lpstr>DM Sans Italics</vt:lpstr>
      <vt:lpstr>DM Sans Bold Italics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Term Rental Regulation</dc:title>
  <dc:creator>Julie Engebretsen</dc:creator>
  <cp:lastModifiedBy>Zach Pettit</cp:lastModifiedBy>
  <cp:revision>5</cp:revision>
  <dcterms:created xsi:type="dcterms:W3CDTF">2006-08-16T00:00:00Z</dcterms:created>
  <dcterms:modified xsi:type="dcterms:W3CDTF">2024-01-18T17:18:18Z</dcterms:modified>
  <dc:identifier>DAF5acrkdUc</dc:identifier>
</cp:coreProperties>
</file>