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65" r:id="rId12"/>
    <p:sldId id="266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5" autoAdjust="0"/>
    <p:restoredTop sz="94660"/>
  </p:normalViewPr>
  <p:slideViewPr>
    <p:cSldViewPr>
      <p:cViewPr varScale="1">
        <p:scale>
          <a:sx n="81" d="100"/>
          <a:sy n="81" d="100"/>
        </p:scale>
        <p:origin x="-9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F4329-7EB9-4541-A194-C4FCA73D9786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ADDD8-F551-4D24-BFFB-7DA2D35D7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DDD8-F551-4D24-BFFB-7DA2D35D73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C67C-43DB-4BE6-905C-AA6DC22A2BA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4636-F906-40E8-AB4E-235A91ED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0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C67C-43DB-4BE6-905C-AA6DC22A2BA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4636-F906-40E8-AB4E-235A91ED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5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C67C-43DB-4BE6-905C-AA6DC22A2BA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4636-F906-40E8-AB4E-235A91ED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8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C67C-43DB-4BE6-905C-AA6DC22A2BA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4636-F906-40E8-AB4E-235A91ED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C67C-43DB-4BE6-905C-AA6DC22A2BA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4636-F906-40E8-AB4E-235A91ED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8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C67C-43DB-4BE6-905C-AA6DC22A2BA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4636-F906-40E8-AB4E-235A91ED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9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C67C-43DB-4BE6-905C-AA6DC22A2BA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4636-F906-40E8-AB4E-235A91ED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C67C-43DB-4BE6-905C-AA6DC22A2BA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4636-F906-40E8-AB4E-235A91ED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6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C67C-43DB-4BE6-905C-AA6DC22A2BA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4636-F906-40E8-AB4E-235A91ED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8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C67C-43DB-4BE6-905C-AA6DC22A2BA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4636-F906-40E8-AB4E-235A91ED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2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C67C-43DB-4BE6-905C-AA6DC22A2BA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4636-F906-40E8-AB4E-235A91ED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C67C-43DB-4BE6-905C-AA6DC22A2BA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A4636-F906-40E8-AB4E-235A91ED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Tall Structures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1430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Towers and Wind energy systems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02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 we disguise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Mono pine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8" y="2174875"/>
            <a:ext cx="2634192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Mono pine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854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kind of ordinance shall we forward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items in the presentation were marked with asterisks</a:t>
            </a:r>
          </a:p>
          <a:p>
            <a:pPr lvl="1"/>
            <a:r>
              <a:rPr lang="en-US" dirty="0" smtClean="0"/>
              <a:t>These are items may need expertise above that of the Planning Office</a:t>
            </a:r>
          </a:p>
          <a:p>
            <a:pPr lvl="2"/>
            <a:r>
              <a:rPr lang="en-US" dirty="0" smtClean="0"/>
              <a:t>Colocation conditions and other sites considered</a:t>
            </a:r>
          </a:p>
          <a:p>
            <a:pPr lvl="2"/>
            <a:r>
              <a:rPr lang="en-US" dirty="0" smtClean="0"/>
              <a:t>Consideration for when a tower or towers are excessive</a:t>
            </a:r>
          </a:p>
          <a:p>
            <a:pPr lvl="2" algn="just"/>
            <a:r>
              <a:rPr lang="en-US" dirty="0" smtClean="0"/>
              <a:t>Visual impact and application of alternatives	</a:t>
            </a:r>
          </a:p>
          <a:p>
            <a:pPr marL="914400" lvl="2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Options: Third party technical assistance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include</a:t>
            </a:r>
          </a:p>
          <a:p>
            <a:pPr lvl="1"/>
            <a:r>
              <a:rPr lang="en-US" dirty="0" smtClean="0"/>
              <a:t>Ordinance crafting</a:t>
            </a:r>
          </a:p>
          <a:p>
            <a:pPr lvl="1"/>
            <a:r>
              <a:rPr lang="en-US" dirty="0" smtClean="0"/>
              <a:t>Industry experts</a:t>
            </a:r>
          </a:p>
          <a:p>
            <a:pPr lvl="1"/>
            <a:r>
              <a:rPr lang="en-US" dirty="0" smtClean="0"/>
              <a:t>Timely review</a:t>
            </a:r>
          </a:p>
          <a:p>
            <a:pPr lvl="1"/>
            <a:r>
              <a:rPr lang="en-US" dirty="0" smtClean="0"/>
              <a:t>No cost to city</a:t>
            </a:r>
          </a:p>
          <a:p>
            <a:pPr lvl="1"/>
            <a:r>
              <a:rPr lang="en-US" dirty="0" smtClean="0"/>
              <a:t>Will defend legal challenges</a:t>
            </a:r>
          </a:p>
          <a:p>
            <a:pPr lvl="1"/>
            <a:r>
              <a:rPr lang="en-US" dirty="0" smtClean="0"/>
              <a:t>Leaves planners to work on other tasks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Disadvantages include</a:t>
            </a:r>
          </a:p>
          <a:p>
            <a:pPr lvl="1"/>
            <a:r>
              <a:rPr lang="en-US" dirty="0" smtClean="0"/>
              <a:t>cost to applicants, all costs are to be provided in security by an applicant with application</a:t>
            </a:r>
          </a:p>
          <a:p>
            <a:pPr lvl="1"/>
            <a:r>
              <a:rPr lang="en-US" dirty="0" smtClean="0"/>
              <a:t>Reviews may be completed from afar (although may be negated by technology)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4829" y="6019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Council input requested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Setback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distance from a communications tower to the closest property line of a lot that contains a dwelling unit, dormitory, hotel, motel, bar, restaurant, school, day care facility, church, retail establishment or place of public assembly may not be less than 1.1 times its total height.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Setback concerns of 1.1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Adequate degree of safety</a:t>
            </a:r>
          </a:p>
          <a:p>
            <a:r>
              <a:rPr lang="en-US" dirty="0" smtClean="0"/>
              <a:t>Few if any current towers meet the standard</a:t>
            </a:r>
          </a:p>
          <a:p>
            <a:r>
              <a:rPr lang="en-US" dirty="0" smtClean="0"/>
              <a:t>Greatly restricts where a tower may be located</a:t>
            </a:r>
          </a:p>
          <a:p>
            <a:pPr lvl="1"/>
            <a:r>
              <a:rPr lang="en-US" dirty="0" smtClean="0"/>
              <a:t>Not a lot of large lots in some parts of town</a:t>
            </a:r>
          </a:p>
          <a:p>
            <a:pPr lvl="1"/>
            <a:r>
              <a:rPr lang="en-US" dirty="0" smtClean="0"/>
              <a:t>Tower would be located in center of lots and may restrict other opportunities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setback to 50%</a:t>
            </a:r>
          </a:p>
          <a:p>
            <a:r>
              <a:rPr lang="en-US" dirty="0" smtClean="0"/>
              <a:t>Exceptions in commercial districts</a:t>
            </a:r>
          </a:p>
          <a:p>
            <a:r>
              <a:rPr lang="en-US" dirty="0" smtClean="0"/>
              <a:t>Reduce setback to that of actual structures not property line</a:t>
            </a:r>
          </a:p>
          <a:p>
            <a:pPr lvl="1"/>
            <a:r>
              <a:rPr lang="en-US" dirty="0" smtClean="0"/>
              <a:t>Negatives include </a:t>
            </a:r>
          </a:p>
          <a:p>
            <a:pPr lvl="2"/>
            <a:r>
              <a:rPr lang="en-US" dirty="0" smtClean="0"/>
              <a:t>Encroachment on undeveloped land</a:t>
            </a:r>
          </a:p>
          <a:p>
            <a:pPr lvl="2"/>
            <a:r>
              <a:rPr lang="en-US" dirty="0" smtClean="0"/>
              <a:t> reduced safety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84829" y="6019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Council input requested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Please provide feedback so that it may be responded to prior to City Council hearing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152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Times New Roman"/>
              </a:rPr>
              <a:t>What we do now.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39" y="1283523"/>
            <a:ext cx="5108171" cy="38321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a typeface="Calibri"/>
                <a:cs typeface="Times New Roman"/>
              </a:rPr>
              <a:t>CUP for large towers and sites solely dedicated to towers under the definition of “public utility facility of structure”, specifically “telecommunications tower or structure”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1800" dirty="0">
                <a:ea typeface="Calibri"/>
                <a:cs typeface="Times New Roman"/>
              </a:rPr>
              <a:t>Many facilities mounted on structures and/or accessory to another use may not have permits.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Current </a:t>
            </a:r>
            <a:r>
              <a:rPr lang="en-US" dirty="0" smtClean="0"/>
              <a:t>issues </a:t>
            </a:r>
            <a:r>
              <a:rPr lang="en-US" dirty="0"/>
              <a:t>with permitting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ea typeface="Calibri"/>
                <a:cs typeface="Times New Roman"/>
              </a:rPr>
              <a:t>No definition for “telecommunications tower or structure” 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ea typeface="Calibri"/>
                <a:cs typeface="Times New Roman"/>
              </a:rPr>
              <a:t>No expectations for site design exists for Planning Commission review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dirty="0">
                <a:ea typeface="Calibri"/>
                <a:cs typeface="Times New Roman"/>
              </a:rPr>
              <a:t>While I have </a:t>
            </a:r>
            <a:r>
              <a:rPr lang="en-US" dirty="0" smtClean="0">
                <a:ea typeface="Calibri"/>
                <a:cs typeface="Times New Roman"/>
              </a:rPr>
              <a:t>few complaints about new towers </a:t>
            </a:r>
            <a:r>
              <a:rPr lang="en-US" dirty="0">
                <a:ea typeface="Calibri"/>
                <a:cs typeface="Times New Roman"/>
              </a:rPr>
              <a:t>in industrial or commercial areas of town, many protest residential proposals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52800" cy="1162050"/>
          </a:xfrm>
        </p:spPr>
        <p:txBody>
          <a:bodyPr>
            <a:normAutofit/>
          </a:bodyPr>
          <a:lstStyle/>
          <a:p>
            <a:pPr lvl="0"/>
            <a:r>
              <a:rPr lang="en-US" sz="2400" i="1" dirty="0"/>
              <a:t>The general concept of the proposed ordinance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381000"/>
            <a:ext cx="4425950" cy="5853113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en-US" b="1" u="sng" dirty="0"/>
              <a:t>District</a:t>
            </a:r>
            <a:r>
              <a:rPr lang="en-US" b="1" dirty="0"/>
              <a:t>		</a:t>
            </a:r>
            <a:r>
              <a:rPr lang="en-US" b="1" u="sng" dirty="0"/>
              <a:t>Maximum Height (feet)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CBD			</a:t>
            </a:r>
            <a:r>
              <a:rPr lang="en-US" b="1" dirty="0" smtClean="0"/>
              <a:t>60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TC			</a:t>
            </a:r>
            <a:r>
              <a:rPr lang="en-US" b="1" dirty="0" smtClean="0"/>
              <a:t>60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GBD			</a:t>
            </a:r>
            <a:r>
              <a:rPr lang="en-US" b="1" dirty="0" smtClean="0"/>
              <a:t>60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GC1 </a:t>
            </a:r>
            <a:r>
              <a:rPr lang="en-US" b="1" dirty="0" smtClean="0"/>
              <a:t>		</a:t>
            </a:r>
            <a:r>
              <a:rPr lang="en-US" b="1" dirty="0"/>
              <a:t>	</a:t>
            </a:r>
            <a:r>
              <a:rPr lang="en-US" b="1" dirty="0" smtClean="0"/>
              <a:t>120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RO			</a:t>
            </a:r>
            <a:r>
              <a:rPr lang="en-US" b="1" dirty="0" smtClean="0"/>
              <a:t>85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UR			</a:t>
            </a:r>
            <a:r>
              <a:rPr lang="en-US" b="1" dirty="0" smtClean="0"/>
              <a:t>60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RR			</a:t>
            </a:r>
            <a:r>
              <a:rPr lang="en-US" b="1" dirty="0" smtClean="0"/>
              <a:t>85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CONS			</a:t>
            </a:r>
            <a:r>
              <a:rPr lang="en-US" b="1" dirty="0" smtClean="0"/>
              <a:t>60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GC2			</a:t>
            </a:r>
            <a:r>
              <a:rPr lang="en-US" b="1" dirty="0" smtClean="0"/>
              <a:t>120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 smtClean="0"/>
              <a:t>EMU</a:t>
            </a:r>
            <a:r>
              <a:rPr lang="en-US" b="1" dirty="0"/>
              <a:t>			</a:t>
            </a:r>
            <a:r>
              <a:rPr lang="en-US" b="1" dirty="0" smtClean="0"/>
              <a:t>120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MI			</a:t>
            </a:r>
            <a:r>
              <a:rPr lang="en-US" b="1" dirty="0" smtClean="0"/>
              <a:t>120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MC			</a:t>
            </a:r>
            <a:r>
              <a:rPr lang="en-US" b="1" dirty="0" smtClean="0"/>
              <a:t>120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OSR			</a:t>
            </a:r>
            <a:r>
              <a:rPr lang="en-US" b="1" dirty="0" smtClean="0"/>
              <a:t>60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BCWPD			</a:t>
            </a:r>
            <a:r>
              <a:rPr lang="en-US" b="1" dirty="0" smtClean="0"/>
              <a:t>120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313113" cy="49657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a. Define tower and associated structures and activities</a:t>
            </a:r>
          </a:p>
          <a:p>
            <a:r>
              <a:rPr lang="en-US" sz="2000" b="1" dirty="0" smtClean="0"/>
              <a:t>b. Carve out where towers are encouraged and not so encouraged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i. Make permitting predictable where encouraged</a:t>
            </a:r>
          </a:p>
          <a:p>
            <a:r>
              <a:rPr lang="en-US" sz="2000" b="1" dirty="0" smtClean="0"/>
              <a:t>	1. Commercial and industrial districts</a:t>
            </a:r>
          </a:p>
          <a:p>
            <a:r>
              <a:rPr lang="en-US" sz="2000" b="1" dirty="0" smtClean="0"/>
              <a:t>	2. Under specified heights, Table HCC 21.58.030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81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1162050"/>
          </a:xfrm>
        </p:spPr>
        <p:txBody>
          <a:bodyPr>
            <a:normAutofit/>
          </a:bodyPr>
          <a:lstStyle/>
          <a:p>
            <a:pPr lvl="0" algn="ctr"/>
            <a:r>
              <a:rPr lang="en-US" sz="2800" dirty="0" smtClean="0"/>
              <a:t>General ordinance concepts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275 ft. Tower Kachemak Cit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39" y="1283523"/>
            <a:ext cx="5108171" cy="38321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219200"/>
            <a:ext cx="3465513" cy="5486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1. Create comprehensive public process in less ideal locations such as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   -Residential districts</a:t>
            </a:r>
          </a:p>
          <a:p>
            <a:r>
              <a:rPr lang="en-US" sz="1800" b="1" dirty="0" smtClean="0"/>
              <a:t>     -Over specified heights</a:t>
            </a:r>
          </a:p>
          <a:p>
            <a:endParaRPr lang="en-US" sz="1800" b="1" dirty="0" smtClean="0"/>
          </a:p>
          <a:p>
            <a:r>
              <a:rPr lang="en-US" sz="2000" b="1" dirty="0" smtClean="0"/>
              <a:t>2. Excluded from new ordinance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1800" b="1" dirty="0" smtClean="0"/>
              <a:t>-Tower less than 35ft.</a:t>
            </a:r>
          </a:p>
          <a:p>
            <a:r>
              <a:rPr lang="en-US" sz="1800" b="1" dirty="0" smtClean="0"/>
              <a:t>      -Amateur radio </a:t>
            </a:r>
            <a:br>
              <a:rPr lang="en-US" sz="1800" b="1" dirty="0" smtClean="0"/>
            </a:br>
            <a:r>
              <a:rPr lang="en-US" sz="1800" b="1" dirty="0" smtClean="0"/>
              <a:t>      -When in compliance with federal guidelines</a:t>
            </a:r>
          </a:p>
          <a:p>
            <a:r>
              <a:rPr lang="en-US" sz="1800" b="1" dirty="0" smtClean="0"/>
              <a:t>       -Towers extending less than 10ft. from rooftop or 35 ft. total height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5410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275 ft.  “guyed” tower Kachemak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29000" cy="1162050"/>
          </a:xfrm>
        </p:spPr>
        <p:txBody>
          <a:bodyPr>
            <a:normAutofit fontScale="90000"/>
          </a:bodyPr>
          <a:lstStyle/>
          <a:p>
            <a:pPr lvl="0"/>
            <a:r>
              <a:rPr lang="en-US" sz="2400" dirty="0"/>
              <a:t>Items we wish to consider when permitting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62000"/>
            <a:ext cx="5486400" cy="5638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95400"/>
            <a:ext cx="3236913" cy="5181600"/>
          </a:xfrm>
        </p:spPr>
        <p:txBody>
          <a:bodyPr>
            <a:normAutofit lnSpcReduction="10000"/>
          </a:bodyPr>
          <a:lstStyle/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a typeface="Calibri"/>
                <a:cs typeface="Times New Roman"/>
              </a:rPr>
              <a:t>Necessity for a new tower</a:t>
            </a:r>
          </a:p>
          <a:p>
            <a:pPr marR="0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ea typeface="Calibri"/>
                <a:cs typeface="Times New Roman"/>
              </a:rPr>
              <a:t>-Why </a:t>
            </a:r>
            <a:r>
              <a:rPr lang="en-US" sz="1800" b="1" dirty="0">
                <a:ea typeface="Calibri"/>
                <a:cs typeface="Times New Roman"/>
              </a:rPr>
              <a:t>can it not be collocated?**</a:t>
            </a:r>
          </a:p>
          <a:p>
            <a:pPr marR="0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ea typeface="Calibri"/>
                <a:cs typeface="Times New Roman"/>
              </a:rPr>
              <a:t>-What </a:t>
            </a:r>
            <a:r>
              <a:rPr lang="en-US" sz="1800" b="1" dirty="0">
                <a:ea typeface="Calibri"/>
                <a:cs typeface="Times New Roman"/>
              </a:rPr>
              <a:t>other locations have been investigated</a:t>
            </a:r>
          </a:p>
          <a:p>
            <a:pPr marR="0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ea typeface="Calibri"/>
                <a:cs typeface="Times New Roman"/>
              </a:rPr>
              <a:t>-Appropriate </a:t>
            </a:r>
            <a:r>
              <a:rPr lang="en-US" sz="1800" b="1" dirty="0">
                <a:ea typeface="Calibri"/>
                <a:cs typeface="Times New Roman"/>
              </a:rPr>
              <a:t>radius for consideration of alternates </a:t>
            </a:r>
            <a:r>
              <a:rPr lang="en-US" sz="1800" b="1" dirty="0" smtClean="0">
                <a:ea typeface="Calibri"/>
                <a:cs typeface="Times New Roman"/>
              </a:rPr>
              <a:t>**</a:t>
            </a:r>
          </a:p>
          <a:p>
            <a:pPr marR="0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a typeface="Calibri"/>
              <a:cs typeface="Times New Roman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a typeface="Calibri"/>
                <a:cs typeface="Times New Roman"/>
              </a:rPr>
              <a:t>Demonstrate that it is not excessive </a:t>
            </a:r>
            <a:r>
              <a:rPr lang="en-US" sz="1800" b="1" dirty="0" smtClean="0">
                <a:ea typeface="Calibri"/>
                <a:cs typeface="Times New Roman"/>
              </a:rPr>
              <a:t>**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a typeface="Calibri"/>
              <a:cs typeface="Times New Roman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a typeface="Calibri"/>
                <a:cs typeface="Times New Roman"/>
              </a:rPr>
              <a:t>Analyze visual impact and minimize </a:t>
            </a:r>
            <a:r>
              <a:rPr lang="en-US" sz="1800" b="1" dirty="0" smtClean="0">
                <a:ea typeface="Calibri"/>
                <a:cs typeface="Times New Roman"/>
              </a:rPr>
              <a:t>**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a typeface="Calibri"/>
              <a:cs typeface="Times New Roman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a typeface="Calibri"/>
                <a:cs typeface="Times New Roman"/>
              </a:rPr>
              <a:t>Certify safety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dirty="0"/>
              <a:t>Standards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739"/>
            <a:ext cx="5111750" cy="38317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18100"/>
          </a:xfrm>
        </p:spPr>
        <p:txBody>
          <a:bodyPr>
            <a:normAutofit/>
          </a:bodyPr>
          <a:lstStyle/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Calibri"/>
                <a:cs typeface="Times New Roman"/>
              </a:rPr>
              <a:t>-1.1 </a:t>
            </a:r>
            <a:r>
              <a:rPr lang="en-US" sz="2000" b="1" dirty="0">
                <a:ea typeface="Calibri"/>
                <a:cs typeface="Times New Roman"/>
              </a:rPr>
              <a:t>times total height setback from property line supporting dwellings or public assembly</a:t>
            </a:r>
            <a:r>
              <a:rPr lang="en-US" sz="2000" b="1" dirty="0" smtClean="0">
                <a:ea typeface="Calibri"/>
                <a:cs typeface="Times New Roman"/>
              </a:rPr>
              <a:t>***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ea typeface="Calibri"/>
              <a:cs typeface="Times New Roman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Calibri"/>
                <a:cs typeface="Times New Roman"/>
              </a:rPr>
              <a:t>-Provide </a:t>
            </a:r>
            <a:r>
              <a:rPr lang="en-US" sz="2000" b="1" dirty="0">
                <a:ea typeface="Calibri"/>
                <a:cs typeface="Times New Roman"/>
              </a:rPr>
              <a:t>colocation </a:t>
            </a:r>
            <a:r>
              <a:rPr lang="en-US" sz="2000" b="1" dirty="0" smtClean="0">
                <a:ea typeface="Calibri"/>
                <a:cs typeface="Times New Roman"/>
              </a:rPr>
              <a:t>opportunities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ea typeface="Calibri"/>
              <a:cs typeface="Times New Roman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Calibri"/>
                <a:cs typeface="Times New Roman"/>
              </a:rPr>
              <a:t>-Blend </a:t>
            </a:r>
            <a:r>
              <a:rPr lang="en-US" sz="2000" b="1" dirty="0">
                <a:ea typeface="Calibri"/>
                <a:cs typeface="Times New Roman"/>
              </a:rPr>
              <a:t>in with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things are all over town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Police station 26 ft.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 tank farm 65 – 75 ft.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15954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These things are all over town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KBBI 83ft.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HEA 100 ft.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8778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2833</TotalTime>
  <Words>568</Words>
  <Application>Microsoft Office PowerPoint</Application>
  <PresentationFormat>On-screen Show (4:3)</PresentationFormat>
  <Paragraphs>104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Tall Structures </vt:lpstr>
      <vt:lpstr>What we do now.</vt:lpstr>
      <vt:lpstr>Current issues with permitting </vt:lpstr>
      <vt:lpstr>The general concept of the proposed ordinance </vt:lpstr>
      <vt:lpstr>General ordinance concepts </vt:lpstr>
      <vt:lpstr>Items we wish to consider when permitting </vt:lpstr>
      <vt:lpstr>Standards </vt:lpstr>
      <vt:lpstr>These things are all over town</vt:lpstr>
      <vt:lpstr>These things are all over town</vt:lpstr>
      <vt:lpstr>Shall we disguise   </vt:lpstr>
      <vt:lpstr>What kind of ordinance shall we forward</vt:lpstr>
      <vt:lpstr>Options: Third party technical assistance </vt:lpstr>
      <vt:lpstr>Setback Standards</vt:lpstr>
      <vt:lpstr>Setback concerns of 1.1</vt:lpstr>
      <vt:lpstr>Please provide feedback so that it may be responded to prior to City Council hearing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Abboud</dc:creator>
  <cp:lastModifiedBy>Jo Johnson</cp:lastModifiedBy>
  <cp:revision>23</cp:revision>
  <dcterms:created xsi:type="dcterms:W3CDTF">2015-09-21T18:53:34Z</dcterms:created>
  <dcterms:modified xsi:type="dcterms:W3CDTF">2015-09-23T18:34:06Z</dcterms:modified>
</cp:coreProperties>
</file>