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79" r:id="rId1"/>
  </p:sldMasterIdLst>
  <p:handoutMasterIdLst>
    <p:handoutMasterId r:id="rId24"/>
  </p:handoutMasterIdLst>
  <p:sldIdLst>
    <p:sldId id="256" r:id="rId2"/>
    <p:sldId id="258" r:id="rId3"/>
    <p:sldId id="261" r:id="rId4"/>
    <p:sldId id="276" r:id="rId5"/>
    <p:sldId id="277" r:id="rId6"/>
    <p:sldId id="278" r:id="rId7"/>
    <p:sldId id="279" r:id="rId8"/>
    <p:sldId id="280" r:id="rId9"/>
    <p:sldId id="281" r:id="rId10"/>
    <p:sldId id="282" r:id="rId11"/>
    <p:sldId id="264" r:id="rId12"/>
    <p:sldId id="265" r:id="rId13"/>
    <p:sldId id="266" r:id="rId14"/>
    <p:sldId id="267" r:id="rId15"/>
    <p:sldId id="268" r:id="rId16"/>
    <p:sldId id="271" r:id="rId17"/>
    <p:sldId id="273" r:id="rId18"/>
    <p:sldId id="274" r:id="rId19"/>
    <p:sldId id="270" r:id="rId20"/>
    <p:sldId id="269" r:id="rId21"/>
    <p:sldId id="283" r:id="rId22"/>
    <p:sldId id="275" r:id="rId23"/>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46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1D6C2CC2-9F58-4470-AB94-E70520F9224A}" type="datetimeFigureOut">
              <a:rPr lang="en-US" smtClean="0"/>
              <a:t>3/21/2024</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F32C8684-BADF-425F-A4E7-E350AD5FD57E}" type="slidenum">
              <a:rPr lang="en-US" smtClean="0"/>
              <a:t>‹#›</a:t>
            </a:fld>
            <a:endParaRPr lang="en-US"/>
          </a:p>
        </p:txBody>
      </p:sp>
    </p:spTree>
    <p:extLst>
      <p:ext uri="{BB962C8B-B14F-4D97-AF65-F5344CB8AC3E}">
        <p14:creationId xmlns:p14="http://schemas.microsoft.com/office/powerpoint/2010/main" val="19359628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0BA528-5A69-49DF-9402-0001CCBDB1FC}"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541C3-7647-4D13-874D-4EA12EF095A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998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50BA528-5A69-49DF-9402-0001CCBDB1FC}" type="datetimeFigureOut">
              <a:rPr lang="en-US" smtClean="0"/>
              <a:t>3/21/2024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3329869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0BA528-5A69-49DF-9402-0001CCBDB1FC}"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2892704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0BA528-5A69-49DF-9402-0001CCBDB1FC}"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541C3-7647-4D13-874D-4EA12EF095A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70231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0BA528-5A69-49DF-9402-0001CCBDB1FC}"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276739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0BA528-5A69-49DF-9402-0001CCBDB1FC}"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541C3-7647-4D13-874D-4EA12EF095A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62355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0BA528-5A69-49DF-9402-0001CCBDB1FC}"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2070447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0BA528-5A69-49DF-9402-0001CCBDB1FC}"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3242735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0BA528-5A69-49DF-9402-0001CCBDB1FC}"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157121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0BA528-5A69-49DF-9402-0001CCBDB1FC}"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1370759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0BA528-5A69-49DF-9402-0001CCBDB1FC}"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57789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0BA528-5A69-49DF-9402-0001CCBDB1FC}" type="datetimeFigureOut">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277947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0BA528-5A69-49DF-9402-0001CCBDB1FC}" type="datetimeFigureOut">
              <a:rPr lang="en-US" smtClean="0"/>
              <a:t>3/21/2024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258766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0BA528-5A69-49DF-9402-0001CCBDB1FC}" type="datetimeFigureOut">
              <a:rPr lang="en-US" smtClean="0"/>
              <a:t>3/21/2024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238492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BA528-5A69-49DF-9402-0001CCBDB1FC}" type="datetimeFigureOut">
              <a:rPr lang="en-US" smtClean="0"/>
              <a:t>3/21/2024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740440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0BA528-5A69-49DF-9402-0001CCBDB1FC}" type="datetimeFigureOut">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194535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0BA528-5A69-49DF-9402-0001CCBDB1FC}" type="datetimeFigureOut">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541C3-7647-4D13-874D-4EA12EF095A0}" type="slidenum">
              <a:rPr lang="en-US" smtClean="0"/>
              <a:t>‹#›</a:t>
            </a:fld>
            <a:endParaRPr lang="en-US"/>
          </a:p>
        </p:txBody>
      </p:sp>
    </p:spTree>
    <p:extLst>
      <p:ext uri="{BB962C8B-B14F-4D97-AF65-F5344CB8AC3E}">
        <p14:creationId xmlns:p14="http://schemas.microsoft.com/office/powerpoint/2010/main" val="1643587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50BA528-5A69-49DF-9402-0001CCBDB1FC}" type="datetimeFigureOut">
              <a:rPr lang="en-US" smtClean="0"/>
              <a:t>3/21/2024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43541C3-7647-4D13-874D-4EA12EF095A0}" type="slidenum">
              <a:rPr lang="en-US" smtClean="0"/>
              <a:t>‹#›</a:t>
            </a:fld>
            <a:endParaRPr lang="en-US"/>
          </a:p>
        </p:txBody>
      </p:sp>
    </p:spTree>
    <p:extLst>
      <p:ext uri="{BB962C8B-B14F-4D97-AF65-F5344CB8AC3E}">
        <p14:creationId xmlns:p14="http://schemas.microsoft.com/office/powerpoint/2010/main" val="3586003406"/>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depublishing.com/AK/Homer/#!/Homer18/Homer1807.html#18.07.070" TargetMode="External"/><Relationship Id="rId2" Type="http://schemas.openxmlformats.org/officeDocument/2006/relationships/hyperlink" Target="https://www.codepublishing.com/AK/Homer/#!/Homer18/Homer1807.html#18.07.03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Parks, Art, Recreation, and Culture Advisory Commission		</a:t>
            </a:r>
            <a:endParaRPr lang="en-US" dirty="0"/>
          </a:p>
        </p:txBody>
      </p:sp>
      <p:sp>
        <p:nvSpPr>
          <p:cNvPr id="3" name="Subtitle 2"/>
          <p:cNvSpPr>
            <a:spLocks noGrp="1"/>
          </p:cNvSpPr>
          <p:nvPr>
            <p:ph type="subTitle" idx="1"/>
          </p:nvPr>
        </p:nvSpPr>
        <p:spPr/>
        <p:txBody>
          <a:bodyPr/>
          <a:lstStyle/>
          <a:p>
            <a:r>
              <a:rPr lang="en-US" dirty="0" smtClean="0"/>
              <a:t>Advisory Body Training – </a:t>
            </a:r>
            <a:r>
              <a:rPr lang="en-US" dirty="0" smtClean="0"/>
              <a:t>March 2024</a:t>
            </a:r>
            <a:endParaRPr lang="en-US" dirty="0"/>
          </a:p>
        </p:txBody>
      </p:sp>
    </p:spTree>
    <p:extLst>
      <p:ext uri="{BB962C8B-B14F-4D97-AF65-F5344CB8AC3E}">
        <p14:creationId xmlns:p14="http://schemas.microsoft.com/office/powerpoint/2010/main" val="1499155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46" y="222265"/>
            <a:ext cx="9294178" cy="1507067"/>
          </a:xfrm>
        </p:spPr>
        <p:txBody>
          <a:bodyPr>
            <a:normAutofit fontScale="90000"/>
          </a:bodyPr>
          <a:lstStyle/>
          <a:p>
            <a:r>
              <a:rPr lang="en-US" dirty="0" err="1" smtClean="0"/>
              <a:t>HCC</a:t>
            </a:r>
            <a:r>
              <a:rPr lang="en-US" dirty="0" smtClean="0"/>
              <a:t> 18.07</a:t>
            </a:r>
            <a:br>
              <a:rPr lang="en-US" dirty="0" smtClean="0"/>
            </a:br>
            <a:r>
              <a:rPr lang="en-US" dirty="0" smtClean="0"/>
              <a:t>Funds for Works of Art in Public Places</a:t>
            </a:r>
            <a:endParaRPr lang="en-US" dirty="0"/>
          </a:p>
        </p:txBody>
      </p:sp>
      <p:sp>
        <p:nvSpPr>
          <p:cNvPr id="3" name="Content Placeholder 2"/>
          <p:cNvSpPr>
            <a:spLocks noGrp="1"/>
          </p:cNvSpPr>
          <p:nvPr>
            <p:ph idx="1"/>
          </p:nvPr>
        </p:nvSpPr>
        <p:spPr>
          <a:xfrm>
            <a:off x="727646" y="1987410"/>
            <a:ext cx="10838006" cy="3886616"/>
          </a:xfrm>
        </p:spPr>
        <p:txBody>
          <a:bodyPr>
            <a:normAutofit/>
          </a:bodyPr>
          <a:lstStyle/>
          <a:p>
            <a:r>
              <a:rPr lang="en-US" b="1" dirty="0"/>
              <a:t>18.07.100 Ownership and management of works of public art.</a:t>
            </a:r>
          </a:p>
          <a:p>
            <a:r>
              <a:rPr lang="en-US" dirty="0"/>
              <a:t>a. Ownership of all works of art acquired by or on behalf of the City shall be vested in the City.</a:t>
            </a:r>
          </a:p>
          <a:p>
            <a:r>
              <a:rPr lang="en-US" dirty="0"/>
              <a:t>b. The City shall place or construct public art at locations that are open to the public and where the public art shall be visible to the general public during, at a minimum, normal business hours.</a:t>
            </a:r>
          </a:p>
          <a:p>
            <a:r>
              <a:rPr lang="en-US" dirty="0"/>
              <a:t>c. The removal from display by the City of public art owned by the City shall follow established guidelines for de-accessioning and shall be subject to review and recommendation by the Commission with final approval by the Council.</a:t>
            </a:r>
          </a:p>
        </p:txBody>
      </p:sp>
    </p:spTree>
    <p:extLst>
      <p:ext uri="{BB962C8B-B14F-4D97-AF65-F5344CB8AC3E}">
        <p14:creationId xmlns:p14="http://schemas.microsoft.com/office/powerpoint/2010/main" val="2396570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798" y="433806"/>
            <a:ext cx="8534400" cy="1507067"/>
          </a:xfrm>
        </p:spPr>
        <p:txBody>
          <a:bodyPr>
            <a:normAutofit fontScale="90000"/>
          </a:bodyPr>
          <a:lstStyle/>
          <a:p>
            <a:r>
              <a:rPr lang="en-US" dirty="0" smtClean="0"/>
              <a:t>Open Meetings Act (</a:t>
            </a:r>
            <a:r>
              <a:rPr lang="en-US" dirty="0" err="1" smtClean="0"/>
              <a:t>OMA</a:t>
            </a:r>
            <a:r>
              <a:rPr lang="en-US" dirty="0" smtClean="0"/>
              <a:t>)</a:t>
            </a:r>
            <a:br>
              <a:rPr lang="en-US" dirty="0" smtClean="0"/>
            </a:br>
            <a:r>
              <a:rPr lang="en-US" dirty="0" smtClean="0"/>
              <a:t>AS 44.62.310 Government Meetings Public</a:t>
            </a:r>
            <a:endParaRPr lang="en-US" dirty="0"/>
          </a:p>
        </p:txBody>
      </p:sp>
      <p:sp>
        <p:nvSpPr>
          <p:cNvPr id="3" name="Content Placeholder 2"/>
          <p:cNvSpPr>
            <a:spLocks noGrp="1"/>
          </p:cNvSpPr>
          <p:nvPr>
            <p:ph idx="1"/>
          </p:nvPr>
        </p:nvSpPr>
        <p:spPr>
          <a:xfrm>
            <a:off x="1097280" y="2049864"/>
            <a:ext cx="10058400" cy="3819230"/>
          </a:xfrm>
        </p:spPr>
        <p:txBody>
          <a:bodyPr>
            <a:normAutofit fontScale="92500" lnSpcReduction="20000"/>
          </a:bodyPr>
          <a:lstStyle/>
          <a:p>
            <a:pPr>
              <a:buFont typeface="Wingdings" panose="05000000000000000000" pitchFamily="2" charset="2"/>
              <a:buChar char="v"/>
            </a:pPr>
            <a:r>
              <a:rPr lang="en-US" sz="2400" dirty="0" smtClean="0"/>
              <a:t>All meetings of a governmental body of a public entity are open to the public.</a:t>
            </a:r>
          </a:p>
          <a:p>
            <a:pPr>
              <a:buFont typeface="Wingdings" panose="05000000000000000000" pitchFamily="2" charset="2"/>
              <a:buChar char="v"/>
            </a:pPr>
            <a:r>
              <a:rPr lang="en-US" sz="2400" dirty="0" smtClean="0"/>
              <a:t>Certain subjects may be considered in executive session</a:t>
            </a:r>
            <a:br>
              <a:rPr lang="en-US" sz="2400" dirty="0" smtClean="0"/>
            </a:br>
            <a:endParaRPr lang="en-US" sz="2400" dirty="0" smtClean="0"/>
          </a:p>
          <a:p>
            <a:pPr lvl="1">
              <a:buFont typeface="Wingdings" panose="05000000000000000000" pitchFamily="2" charset="2"/>
              <a:buChar char="ü"/>
            </a:pPr>
            <a:r>
              <a:rPr lang="en-US" sz="2000" dirty="0" smtClean="0"/>
              <a:t>Matters, that would clearly have an adverse effect upon the finances of the public entity,</a:t>
            </a:r>
          </a:p>
          <a:p>
            <a:pPr lvl="1">
              <a:buFont typeface="Wingdings" panose="05000000000000000000" pitchFamily="2" charset="2"/>
              <a:buChar char="ü"/>
            </a:pPr>
            <a:r>
              <a:rPr lang="en-US" sz="2000" dirty="0" smtClean="0"/>
              <a:t>Subjects that tend to prejudice the reputation and character of any person, provided the person may request a public discussion,</a:t>
            </a:r>
          </a:p>
          <a:p>
            <a:pPr lvl="1">
              <a:buFont typeface="Wingdings" panose="05000000000000000000" pitchFamily="2" charset="2"/>
              <a:buChar char="ü"/>
            </a:pPr>
            <a:r>
              <a:rPr lang="en-US" sz="2000" dirty="0" smtClean="0"/>
              <a:t>Matters involving consideration of government records that by law are not subject to public disclosure,</a:t>
            </a:r>
          </a:p>
          <a:p>
            <a:pPr lvl="1">
              <a:buFont typeface="Wingdings" panose="05000000000000000000" pitchFamily="2" charset="2"/>
              <a:buChar char="ü"/>
            </a:pPr>
            <a:r>
              <a:rPr lang="en-US" sz="2000" dirty="0" smtClean="0"/>
              <a:t>Matters which by law, municipal charter, or ordinance are required to be confidential.</a:t>
            </a:r>
            <a:endParaRPr lang="en-US" sz="2000" dirty="0"/>
          </a:p>
        </p:txBody>
      </p:sp>
    </p:spTree>
    <p:extLst>
      <p:ext uri="{BB962C8B-B14F-4D97-AF65-F5344CB8AC3E}">
        <p14:creationId xmlns:p14="http://schemas.microsoft.com/office/powerpoint/2010/main" val="2072070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907" y="858013"/>
            <a:ext cx="8534400" cy="1507067"/>
          </a:xfrm>
        </p:spPr>
        <p:txBody>
          <a:bodyPr/>
          <a:lstStyle/>
          <a:p>
            <a:r>
              <a:rPr lang="en-US" dirty="0" err="1" smtClean="0"/>
              <a:t>OMA</a:t>
            </a:r>
            <a:r>
              <a:rPr lang="en-US" dirty="0" smtClean="0"/>
              <a:t> definitions</a:t>
            </a:r>
            <a:endParaRPr lang="en-US" dirty="0"/>
          </a:p>
        </p:txBody>
      </p:sp>
      <p:sp>
        <p:nvSpPr>
          <p:cNvPr id="3" name="Content Placeholder 2"/>
          <p:cNvSpPr>
            <a:spLocks noGrp="1"/>
          </p:cNvSpPr>
          <p:nvPr>
            <p:ph idx="1"/>
          </p:nvPr>
        </p:nvSpPr>
        <p:spPr>
          <a:xfrm>
            <a:off x="608797" y="2128101"/>
            <a:ext cx="8534400" cy="3615267"/>
          </a:xfrm>
        </p:spPr>
        <p:txBody>
          <a:bodyPr>
            <a:normAutofit fontScale="85000" lnSpcReduction="20000"/>
          </a:bodyPr>
          <a:lstStyle/>
          <a:p>
            <a:r>
              <a:rPr lang="en-US" b="1" dirty="0" smtClean="0"/>
              <a:t>Governmental Body- </a:t>
            </a:r>
            <a:r>
              <a:rPr lang="en-US" dirty="0" smtClean="0"/>
              <a:t>is </a:t>
            </a:r>
            <a:r>
              <a:rPr lang="en-US" dirty="0"/>
              <a:t>an assembly, council, board, commission, </a:t>
            </a:r>
            <a:r>
              <a:rPr lang="en-US" dirty="0" smtClean="0"/>
              <a:t>or committee with </a:t>
            </a:r>
            <a:r>
              <a:rPr lang="en-US" dirty="0"/>
              <a:t>the authority to establish policies or make decisions for the public entity or with the authority to advise or make recommendations to the public entity; "governmental body" includes the members of a subcommittee or other subordinate unit of a governmental </a:t>
            </a:r>
            <a:r>
              <a:rPr lang="en-US" dirty="0" smtClean="0"/>
              <a:t>body if </a:t>
            </a:r>
            <a:r>
              <a:rPr lang="en-US" dirty="0"/>
              <a:t>the subordinate unit consists of two or more </a:t>
            </a:r>
            <a:r>
              <a:rPr lang="en-US" dirty="0" smtClean="0"/>
              <a:t>members</a:t>
            </a:r>
          </a:p>
          <a:p>
            <a:r>
              <a:rPr lang="en-US" b="1" dirty="0" smtClean="0"/>
              <a:t>Meeting-</a:t>
            </a:r>
            <a:r>
              <a:rPr lang="en-US" dirty="0" smtClean="0"/>
              <a:t> </a:t>
            </a:r>
            <a:r>
              <a:rPr lang="en-US" dirty="0"/>
              <a:t>means a gathering of members of a governmental body </a:t>
            </a:r>
            <a:r>
              <a:rPr lang="en-US" dirty="0" smtClean="0"/>
              <a:t>when</a:t>
            </a:r>
          </a:p>
          <a:p>
            <a:pPr>
              <a:buFont typeface="Wingdings" panose="05000000000000000000" pitchFamily="2" charset="2"/>
              <a:buChar char="Ø"/>
            </a:pPr>
            <a:r>
              <a:rPr lang="en-US" dirty="0" smtClean="0"/>
              <a:t>more </a:t>
            </a:r>
            <a:r>
              <a:rPr lang="en-US" dirty="0"/>
              <a:t>than three members </a:t>
            </a:r>
            <a:r>
              <a:rPr lang="en-US" dirty="0" smtClean="0"/>
              <a:t>or a majority of the members, whichever is less, are </a:t>
            </a:r>
            <a:r>
              <a:rPr lang="en-US" dirty="0"/>
              <a:t>present, </a:t>
            </a:r>
            <a:endParaRPr lang="en-US" dirty="0" smtClean="0"/>
          </a:p>
          <a:p>
            <a:pPr>
              <a:buFont typeface="Wingdings" panose="05000000000000000000" pitchFamily="2" charset="2"/>
              <a:buChar char="Ø"/>
            </a:pPr>
            <a:r>
              <a:rPr lang="en-US" dirty="0" smtClean="0"/>
              <a:t>the </a:t>
            </a:r>
            <a:r>
              <a:rPr lang="en-US" dirty="0"/>
              <a:t>gathering is prearranged for the purpose of considering a matter upon which the </a:t>
            </a:r>
            <a:r>
              <a:rPr lang="en-US" dirty="0" smtClean="0"/>
              <a:t>governmental body is </a:t>
            </a:r>
            <a:r>
              <a:rPr lang="en-US" dirty="0"/>
              <a:t>empowered to act, </a:t>
            </a:r>
            <a:r>
              <a:rPr lang="en-US" dirty="0" smtClean="0"/>
              <a:t>and </a:t>
            </a:r>
            <a:r>
              <a:rPr lang="en-US" dirty="0"/>
              <a:t>the governmental body has only authority to advise or make recommendations for a public entity but has no authority to establish policies or make decisions for the public entity;</a:t>
            </a:r>
          </a:p>
        </p:txBody>
      </p:sp>
    </p:spTree>
    <p:extLst>
      <p:ext uri="{BB962C8B-B14F-4D97-AF65-F5344CB8AC3E}">
        <p14:creationId xmlns:p14="http://schemas.microsoft.com/office/powerpoint/2010/main" val="2524379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26417"/>
            <a:ext cx="8534400" cy="1507067"/>
          </a:xfrm>
        </p:spPr>
        <p:txBody>
          <a:bodyPr/>
          <a:lstStyle/>
          <a:p>
            <a:r>
              <a:rPr lang="en-US" dirty="0" smtClean="0"/>
              <a:t>What constitutes a meeting?</a:t>
            </a:r>
            <a:endParaRPr lang="en-US" dirty="0"/>
          </a:p>
        </p:txBody>
      </p:sp>
      <p:sp>
        <p:nvSpPr>
          <p:cNvPr id="3" name="Content Placeholder 2"/>
          <p:cNvSpPr>
            <a:spLocks noGrp="1"/>
          </p:cNvSpPr>
          <p:nvPr>
            <p:ph idx="1"/>
          </p:nvPr>
        </p:nvSpPr>
        <p:spPr>
          <a:xfrm>
            <a:off x="552237" y="1977273"/>
            <a:ext cx="8534400" cy="3615267"/>
          </a:xfrm>
        </p:spPr>
        <p:txBody>
          <a:bodyPr>
            <a:normAutofit fontScale="92500" lnSpcReduction="20000"/>
          </a:bodyPr>
          <a:lstStyle/>
          <a:p>
            <a:pPr>
              <a:buFont typeface="Wingdings" panose="05000000000000000000" pitchFamily="2" charset="2"/>
              <a:buChar char="v"/>
            </a:pPr>
            <a:r>
              <a:rPr lang="en-US" sz="2400" dirty="0"/>
              <a:t>It’s a gathering of at least 4 </a:t>
            </a:r>
            <a:r>
              <a:rPr lang="en-US" sz="2400" dirty="0" smtClean="0"/>
              <a:t>Board Members </a:t>
            </a:r>
            <a:r>
              <a:rPr lang="en-US" sz="2400" dirty="0"/>
              <a:t>that’s been prearranged to discuss a matter upon which </a:t>
            </a:r>
            <a:r>
              <a:rPr lang="en-US" sz="2400" dirty="0" smtClean="0"/>
              <a:t>the Board is </a:t>
            </a:r>
            <a:r>
              <a:rPr lang="en-US" sz="2400" dirty="0"/>
              <a:t>empowered to act, aka: </a:t>
            </a:r>
            <a:r>
              <a:rPr lang="en-US" sz="2400" dirty="0" smtClean="0"/>
              <a:t>Board business</a:t>
            </a:r>
            <a:r>
              <a:rPr lang="en-US" sz="2400" dirty="0"/>
              <a:t>. </a:t>
            </a:r>
            <a:endParaRPr lang="en-US" sz="2400" dirty="0" smtClean="0"/>
          </a:p>
          <a:p>
            <a:pPr marL="0" indent="0">
              <a:buNone/>
            </a:pPr>
            <a:endParaRPr lang="en-US" sz="2400" dirty="0"/>
          </a:p>
          <a:p>
            <a:pPr lvl="1">
              <a:buFont typeface="Wingdings" panose="05000000000000000000" pitchFamily="2" charset="2"/>
              <a:buChar char="ü"/>
            </a:pPr>
            <a:r>
              <a:rPr lang="en-US" sz="2000" dirty="0"/>
              <a:t>A matter on which the body is permitted to act includes every step of the decision making process, from brainstorm sessions to fine-tuning a </a:t>
            </a:r>
            <a:r>
              <a:rPr lang="en-US" sz="2000" dirty="0" smtClean="0"/>
              <a:t>proposal.</a:t>
            </a:r>
          </a:p>
          <a:p>
            <a:pPr marL="201168" lvl="1" indent="0">
              <a:buNone/>
            </a:pPr>
            <a:endParaRPr lang="en-US" sz="2000" dirty="0" smtClean="0"/>
          </a:p>
          <a:p>
            <a:pPr lvl="1">
              <a:buFont typeface="Wingdings" panose="05000000000000000000" pitchFamily="2" charset="2"/>
              <a:buChar char="ü"/>
            </a:pPr>
            <a:r>
              <a:rPr lang="en-US" sz="2000" dirty="0" smtClean="0"/>
              <a:t>Emailing</a:t>
            </a:r>
            <a:r>
              <a:rPr lang="en-US" sz="2000" dirty="0"/>
              <a:t>, texting, phone calls, or other communications between four or more </a:t>
            </a:r>
            <a:r>
              <a:rPr lang="en-US" sz="2000" dirty="0" smtClean="0"/>
              <a:t>Board Members </a:t>
            </a:r>
            <a:r>
              <a:rPr lang="en-US" sz="2000" dirty="0"/>
              <a:t>to discuss </a:t>
            </a:r>
            <a:r>
              <a:rPr lang="en-US" sz="2000" dirty="0" smtClean="0"/>
              <a:t>Board business</a:t>
            </a:r>
            <a:r>
              <a:rPr lang="en-US" sz="2000" dirty="0"/>
              <a:t>. (Serial Meeting)</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588145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82338"/>
            <a:ext cx="8534400" cy="1507067"/>
          </a:xfrm>
        </p:spPr>
        <p:txBody>
          <a:bodyPr/>
          <a:lstStyle/>
          <a:p>
            <a:r>
              <a:rPr lang="en-US" dirty="0" smtClean="0"/>
              <a:t>What if I run into other Board Member at a gathering or event?</a:t>
            </a:r>
            <a:endParaRPr lang="en-US" dirty="0"/>
          </a:p>
        </p:txBody>
      </p:sp>
      <p:sp>
        <p:nvSpPr>
          <p:cNvPr id="3" name="Content Placeholder 2"/>
          <p:cNvSpPr>
            <a:spLocks noGrp="1"/>
          </p:cNvSpPr>
          <p:nvPr>
            <p:ph idx="1"/>
          </p:nvPr>
        </p:nvSpPr>
        <p:spPr>
          <a:xfrm>
            <a:off x="514530" y="2189470"/>
            <a:ext cx="8534400" cy="3615267"/>
          </a:xfrm>
        </p:spPr>
        <p:txBody>
          <a:bodyPr/>
          <a:lstStyle/>
          <a:p>
            <a:pPr>
              <a:buFont typeface="Wingdings" panose="05000000000000000000" pitchFamily="2" charset="2"/>
              <a:buChar char="v"/>
            </a:pPr>
            <a:r>
              <a:rPr lang="en-US" dirty="0">
                <a:latin typeface="Source Sans Pro" panose="020B0503030403020204" pitchFamily="34" charset="0"/>
              </a:rPr>
              <a:t>A social gathering arranged for a given social purpose and not prearranged to discuss matters on which the body can act is not a meeting</a:t>
            </a:r>
            <a:r>
              <a:rPr lang="en-US" dirty="0" smtClean="0">
                <a:latin typeface="Source Sans Pro" panose="020B0503030403020204" pitchFamily="34" charset="0"/>
              </a:rPr>
              <a:t>.</a:t>
            </a:r>
          </a:p>
          <a:p>
            <a:pPr>
              <a:buFont typeface="Wingdings" panose="05000000000000000000" pitchFamily="2" charset="2"/>
              <a:buChar char="v"/>
            </a:pPr>
            <a:r>
              <a:rPr lang="en-US" dirty="0">
                <a:latin typeface="Source Sans Pro" panose="020B0503030403020204" pitchFamily="34" charset="0"/>
              </a:rPr>
              <a:t>Chance encounters will not constitute a meeting, even if the members discuss a matter on which they could advise or make a </a:t>
            </a:r>
            <a:r>
              <a:rPr lang="en-US" dirty="0" smtClean="0">
                <a:latin typeface="Source Sans Pro" panose="020B0503030403020204" pitchFamily="34" charset="0"/>
              </a:rPr>
              <a:t>recommendation.</a:t>
            </a:r>
            <a:endParaRPr lang="en-US" dirty="0">
              <a:latin typeface="Source Sans Pro" panose="020B0503030403020204" pitchFamily="34" charset="0"/>
            </a:endParaRPr>
          </a:p>
          <a:p>
            <a:endParaRPr lang="en-US" dirty="0" smtClean="0"/>
          </a:p>
          <a:p>
            <a:pPr marL="0" indent="0">
              <a:buNone/>
            </a:pPr>
            <a:r>
              <a:rPr lang="en-US" i="1" dirty="0" smtClean="0">
                <a:latin typeface="Source Sans Pro" panose="020B0503030403020204" pitchFamily="34" charset="0"/>
              </a:rPr>
              <a:t> But</a:t>
            </a:r>
            <a:r>
              <a:rPr lang="en-US" i="1" dirty="0">
                <a:latin typeface="Source Sans Pro" panose="020B0503030403020204" pitchFamily="34" charset="0"/>
              </a:rPr>
              <a:t>!!! Remember the public’s perception is important </a:t>
            </a:r>
            <a:br>
              <a:rPr lang="en-US" i="1" dirty="0">
                <a:latin typeface="Source Sans Pro" panose="020B0503030403020204" pitchFamily="34" charset="0"/>
              </a:rPr>
            </a:br>
            <a:r>
              <a:rPr lang="en-US" i="1" dirty="0" smtClean="0">
                <a:latin typeface="Source Sans Pro" panose="020B0503030403020204" pitchFamily="34" charset="0"/>
              </a:rPr>
              <a:t>so </a:t>
            </a:r>
            <a:r>
              <a:rPr lang="en-US" i="1" dirty="0">
                <a:latin typeface="Source Sans Pro" panose="020B0503030403020204" pitchFamily="34" charset="0"/>
              </a:rPr>
              <a:t>it’s best to refrain from talking </a:t>
            </a:r>
            <a:r>
              <a:rPr lang="en-US" i="1" dirty="0" smtClean="0">
                <a:latin typeface="Source Sans Pro" panose="020B0503030403020204" pitchFamily="34" charset="0"/>
              </a:rPr>
              <a:t>about Board</a:t>
            </a:r>
            <a:br>
              <a:rPr lang="en-US" i="1" dirty="0" smtClean="0">
                <a:latin typeface="Source Sans Pro" panose="020B0503030403020204" pitchFamily="34" charset="0"/>
              </a:rPr>
            </a:br>
            <a:r>
              <a:rPr lang="en-US" i="1" dirty="0" smtClean="0">
                <a:latin typeface="Source Sans Pro" panose="020B0503030403020204" pitchFamily="34" charset="0"/>
              </a:rPr>
              <a:t>business </a:t>
            </a:r>
            <a:r>
              <a:rPr lang="en-US" i="1" dirty="0">
                <a:latin typeface="Source Sans Pro" panose="020B0503030403020204" pitchFamily="34" charset="0"/>
              </a:rPr>
              <a:t>if you find yourself in these situations.</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96475" y="3997103"/>
            <a:ext cx="4391968" cy="2415059"/>
          </a:xfrm>
          <a:prstGeom prst="rect">
            <a:avLst/>
          </a:prstGeom>
        </p:spPr>
      </p:pic>
    </p:spTree>
    <p:extLst>
      <p:ext uri="{BB962C8B-B14F-4D97-AF65-F5344CB8AC3E}">
        <p14:creationId xmlns:p14="http://schemas.microsoft.com/office/powerpoint/2010/main" val="3069097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75208"/>
            <a:ext cx="8534400" cy="1507067"/>
          </a:xfrm>
        </p:spPr>
        <p:txBody>
          <a:bodyPr/>
          <a:lstStyle/>
          <a:p>
            <a:r>
              <a:rPr lang="en-US" dirty="0" smtClean="0"/>
              <a:t>Homer City Code</a:t>
            </a:r>
            <a:endParaRPr lang="en-US" dirty="0"/>
          </a:p>
        </p:txBody>
      </p:sp>
      <p:sp>
        <p:nvSpPr>
          <p:cNvPr id="3" name="Content Placeholder 2"/>
          <p:cNvSpPr>
            <a:spLocks noGrp="1"/>
          </p:cNvSpPr>
          <p:nvPr>
            <p:ph idx="1"/>
          </p:nvPr>
        </p:nvSpPr>
        <p:spPr>
          <a:xfrm>
            <a:off x="684212" y="2175236"/>
            <a:ext cx="8534400" cy="3615267"/>
          </a:xfrm>
        </p:spPr>
        <p:txBody>
          <a:bodyPr>
            <a:normAutofit lnSpcReduction="10000"/>
          </a:bodyPr>
          <a:lstStyle/>
          <a:p>
            <a:pPr>
              <a:buFont typeface="Wingdings" panose="05000000000000000000" pitchFamily="2" charset="2"/>
              <a:buChar char="Ø"/>
            </a:pPr>
            <a:r>
              <a:rPr lang="en-US" dirty="0" smtClean="0"/>
              <a:t>Outlines Boards duties and responsibilities</a:t>
            </a:r>
          </a:p>
          <a:p>
            <a:pPr>
              <a:buFont typeface="Wingdings" panose="05000000000000000000" pitchFamily="2" charset="2"/>
              <a:buChar char="Ø"/>
            </a:pPr>
            <a:r>
              <a:rPr lang="en-US" dirty="0" smtClean="0"/>
              <a:t>Defines a quorum as four members</a:t>
            </a:r>
          </a:p>
          <a:p>
            <a:pPr>
              <a:buFont typeface="Wingdings" panose="05000000000000000000" pitchFamily="2" charset="2"/>
              <a:buChar char="Ø"/>
            </a:pPr>
            <a:r>
              <a:rPr lang="en-US" dirty="0" smtClean="0"/>
              <a:t>Requires a quorum of members to conduct a meeting</a:t>
            </a:r>
          </a:p>
          <a:p>
            <a:pPr>
              <a:buFont typeface="Wingdings" panose="05000000000000000000" pitchFamily="2" charset="2"/>
              <a:buChar char="Ø"/>
            </a:pPr>
            <a:r>
              <a:rPr lang="en-US" dirty="0" smtClean="0"/>
              <a:t>Directs that all members vote unless they have a conflict of interest or personal bias</a:t>
            </a:r>
          </a:p>
          <a:p>
            <a:pPr>
              <a:buFont typeface="Wingdings" panose="05000000000000000000" pitchFamily="2" charset="2"/>
              <a:buChar char="Ø"/>
            </a:pPr>
            <a:r>
              <a:rPr lang="en-US" dirty="0" smtClean="0"/>
              <a:t>Defines that four yes votes are required to pass a motion</a:t>
            </a:r>
          </a:p>
          <a:p>
            <a:pPr>
              <a:buFont typeface="Wingdings" panose="05000000000000000000" pitchFamily="2" charset="2"/>
              <a:buChar char="Ø"/>
            </a:pPr>
            <a:r>
              <a:rPr lang="en-US" dirty="0" smtClean="0"/>
              <a:t>Directs that voting by proxy is prohibited</a:t>
            </a:r>
          </a:p>
          <a:p>
            <a:pPr>
              <a:buFont typeface="Wingdings" panose="05000000000000000000" pitchFamily="2" charset="2"/>
              <a:buChar char="Ø"/>
            </a:pPr>
            <a:r>
              <a:rPr lang="en-US" dirty="0" smtClean="0"/>
              <a:t>Directs that meetings will be conducted under the current edition of Robert’s Rules of Order as the parliamentary authority</a:t>
            </a:r>
            <a:endParaRPr lang="en-US" dirty="0"/>
          </a:p>
        </p:txBody>
      </p:sp>
    </p:spTree>
    <p:extLst>
      <p:ext uri="{BB962C8B-B14F-4D97-AF65-F5344CB8AC3E}">
        <p14:creationId xmlns:p14="http://schemas.microsoft.com/office/powerpoint/2010/main" val="936781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75208"/>
            <a:ext cx="8534400" cy="1507067"/>
          </a:xfrm>
        </p:spPr>
        <p:txBody>
          <a:bodyPr/>
          <a:lstStyle/>
          <a:p>
            <a:r>
              <a:rPr lang="en-US" dirty="0" smtClean="0"/>
              <a:t>Taking care of business	</a:t>
            </a:r>
            <a:endParaRPr lang="en-US" dirty="0"/>
          </a:p>
        </p:txBody>
      </p:sp>
      <p:sp>
        <p:nvSpPr>
          <p:cNvPr id="3" name="Content Placeholder 2"/>
          <p:cNvSpPr>
            <a:spLocks noGrp="1"/>
          </p:cNvSpPr>
          <p:nvPr>
            <p:ph idx="1"/>
          </p:nvPr>
        </p:nvSpPr>
        <p:spPr>
          <a:xfrm>
            <a:off x="542810" y="1958419"/>
            <a:ext cx="8534400" cy="3615267"/>
          </a:xfrm>
        </p:spPr>
        <p:txBody>
          <a:bodyPr>
            <a:normAutofit fontScale="92500" lnSpcReduction="10000"/>
          </a:bodyPr>
          <a:lstStyle/>
          <a:p>
            <a:r>
              <a:rPr lang="en-US" sz="3200" b="1" dirty="0" smtClean="0"/>
              <a:t>Before the meeting</a:t>
            </a:r>
          </a:p>
          <a:p>
            <a:pPr>
              <a:buFont typeface="Wingdings" panose="05000000000000000000" pitchFamily="2" charset="2"/>
              <a:buChar char="Ø"/>
            </a:pPr>
            <a:r>
              <a:rPr lang="en-US" dirty="0" smtClean="0"/>
              <a:t>Agenda Packets</a:t>
            </a:r>
          </a:p>
          <a:p>
            <a:pPr marL="800100" lvl="1" indent="-342900">
              <a:buFont typeface="Arial" panose="020B0604020202020204" pitchFamily="34" charset="0"/>
              <a:buChar char="•"/>
            </a:pPr>
            <a:r>
              <a:rPr lang="en-US" sz="2200" dirty="0">
                <a:latin typeface="Source Sans Pro" panose="020B0503030403020204" pitchFamily="34" charset="0"/>
              </a:rPr>
              <a:t>Agendas are set by the Chair and Staff.</a:t>
            </a:r>
          </a:p>
          <a:p>
            <a:pPr marL="800100" lvl="1" indent="-342900">
              <a:buFont typeface="Arial" panose="020B0604020202020204" pitchFamily="34" charset="0"/>
              <a:buChar char="•"/>
            </a:pPr>
            <a:r>
              <a:rPr lang="en-US" sz="2200" dirty="0" smtClean="0">
                <a:latin typeface="Source Sans Pro" panose="020B0503030403020204" pitchFamily="34" charset="0"/>
              </a:rPr>
              <a:t>Board Members </a:t>
            </a:r>
            <a:r>
              <a:rPr lang="en-US" sz="2200" dirty="0">
                <a:latin typeface="Source Sans Pro" panose="020B0503030403020204" pitchFamily="34" charset="0"/>
              </a:rPr>
              <a:t>may request items be added to </a:t>
            </a:r>
            <a:r>
              <a:rPr lang="en-US" sz="2200" dirty="0" smtClean="0">
                <a:latin typeface="Source Sans Pro" panose="020B0503030403020204" pitchFamily="34" charset="0"/>
              </a:rPr>
              <a:t>an agenda </a:t>
            </a:r>
            <a:r>
              <a:rPr lang="en-US" sz="2200" dirty="0">
                <a:latin typeface="Source Sans Pro" panose="020B0503030403020204" pitchFamily="34" charset="0"/>
              </a:rPr>
              <a:t>and must provide packet information, prior to agenda deadline.</a:t>
            </a:r>
          </a:p>
          <a:p>
            <a:pPr marL="800100" lvl="1" indent="-342900">
              <a:buFont typeface="Arial" panose="020B0604020202020204" pitchFamily="34" charset="0"/>
              <a:buChar char="•"/>
            </a:pPr>
            <a:r>
              <a:rPr lang="en-US" sz="2200" dirty="0">
                <a:latin typeface="Source Sans Pro" panose="020B0503030403020204" pitchFamily="34" charset="0"/>
              </a:rPr>
              <a:t>The agenda deadline is 5:00 p.m. on the Wednesday prior to the meeting day.</a:t>
            </a:r>
          </a:p>
          <a:p>
            <a:pPr marL="800100" lvl="1" indent="-342900">
              <a:buFont typeface="Arial" panose="020B0604020202020204" pitchFamily="34" charset="0"/>
              <a:buChar char="•"/>
            </a:pPr>
            <a:r>
              <a:rPr lang="en-US" sz="2200" dirty="0">
                <a:latin typeface="Source Sans Pro" panose="020B0503030403020204" pitchFamily="34" charset="0"/>
              </a:rPr>
              <a:t>Agenda packet material are provided to the Clerk, who prepares and distributes the agenda packets.</a:t>
            </a:r>
          </a:p>
          <a:p>
            <a:pPr marL="0" indent="0">
              <a:buNone/>
            </a:pPr>
            <a:endParaRPr lang="en-US" dirty="0"/>
          </a:p>
        </p:txBody>
      </p:sp>
    </p:spTree>
    <p:extLst>
      <p:ext uri="{BB962C8B-B14F-4D97-AF65-F5344CB8AC3E}">
        <p14:creationId xmlns:p14="http://schemas.microsoft.com/office/powerpoint/2010/main" val="2356486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041" y="424379"/>
            <a:ext cx="8534400" cy="1507067"/>
          </a:xfrm>
        </p:spPr>
        <p:txBody>
          <a:bodyPr/>
          <a:lstStyle/>
          <a:p>
            <a:r>
              <a:rPr lang="en-US" dirty="0" smtClean="0"/>
              <a:t>Taking care of business	</a:t>
            </a:r>
            <a:endParaRPr lang="en-US" dirty="0"/>
          </a:p>
        </p:txBody>
      </p:sp>
      <p:sp>
        <p:nvSpPr>
          <p:cNvPr id="3" name="Content Placeholder 2"/>
          <p:cNvSpPr>
            <a:spLocks noGrp="1"/>
          </p:cNvSpPr>
          <p:nvPr>
            <p:ph idx="1"/>
          </p:nvPr>
        </p:nvSpPr>
        <p:spPr>
          <a:xfrm>
            <a:off x="835041" y="1931446"/>
            <a:ext cx="8534400" cy="3615267"/>
          </a:xfrm>
        </p:spPr>
        <p:txBody>
          <a:bodyPr>
            <a:normAutofit/>
          </a:bodyPr>
          <a:lstStyle/>
          <a:p>
            <a:r>
              <a:rPr lang="en-US" sz="3200" b="1" dirty="0" smtClean="0"/>
              <a:t>At the meeting</a:t>
            </a:r>
          </a:p>
          <a:p>
            <a:pPr>
              <a:buFont typeface="Wingdings" panose="05000000000000000000" pitchFamily="2" charset="2"/>
              <a:buChar char="Ø"/>
            </a:pPr>
            <a:r>
              <a:rPr lang="en-US" dirty="0" smtClean="0">
                <a:latin typeface="Source Sans Pro" panose="020B0503030403020204" pitchFamily="34" charset="0"/>
              </a:rPr>
              <a:t>The Chair will announce agenda items in the order listed on the agenda and will ask for motions when necessary</a:t>
            </a:r>
          </a:p>
          <a:p>
            <a:pPr>
              <a:buFont typeface="Wingdings" panose="05000000000000000000" pitchFamily="2" charset="2"/>
              <a:buChar char="Ø"/>
            </a:pPr>
            <a:r>
              <a:rPr lang="en-US" dirty="0">
                <a:latin typeface="Source Sans Pro" panose="020B0503030403020204" pitchFamily="34" charset="0"/>
              </a:rPr>
              <a:t>Under pending and new business items, the Chair will open the floor to staff or a member to provide a report on the topic, and one or more motions to carry out the recommendations in the report may be introduced. </a:t>
            </a:r>
            <a:endParaRPr lang="en-US" dirty="0" smtClean="0">
              <a:latin typeface="Source Sans Pro" panose="020B0503030403020204" pitchFamily="34" charset="0"/>
            </a:endParaRPr>
          </a:p>
          <a:p>
            <a:pPr>
              <a:buFont typeface="Wingdings" panose="05000000000000000000" pitchFamily="2" charset="2"/>
              <a:buChar char="Ø"/>
            </a:pPr>
            <a:r>
              <a:rPr lang="en-US" dirty="0">
                <a:latin typeface="Source Sans Pro" panose="020B0503030403020204" pitchFamily="34" charset="0"/>
              </a:rPr>
              <a:t>If a public hearing is scheduled, the Chair will open the public hearing, the </a:t>
            </a:r>
            <a:r>
              <a:rPr lang="en-US" dirty="0" smtClean="0">
                <a:latin typeface="Source Sans Pro" panose="020B0503030403020204" pitchFamily="34" charset="0"/>
              </a:rPr>
              <a:t>Board </a:t>
            </a:r>
            <a:r>
              <a:rPr lang="en-US" dirty="0">
                <a:latin typeface="Source Sans Pro" panose="020B0503030403020204" pitchFamily="34" charset="0"/>
              </a:rPr>
              <a:t>will hear public comments, the Chair will close the public hearing and ask for motions when necessary.</a:t>
            </a:r>
          </a:p>
          <a:p>
            <a:pPr marL="0" indent="0">
              <a:buNone/>
            </a:pPr>
            <a:endParaRPr lang="en-US" dirty="0"/>
          </a:p>
        </p:txBody>
      </p:sp>
    </p:spTree>
    <p:extLst>
      <p:ext uri="{BB962C8B-B14F-4D97-AF65-F5344CB8AC3E}">
        <p14:creationId xmlns:p14="http://schemas.microsoft.com/office/powerpoint/2010/main" val="3172575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3233"/>
            <a:ext cx="8534400" cy="1507067"/>
          </a:xfrm>
        </p:spPr>
        <p:txBody>
          <a:bodyPr/>
          <a:lstStyle/>
          <a:p>
            <a:r>
              <a:rPr lang="en-US" dirty="0" smtClean="0"/>
              <a:t>Parliamentary procedure</a:t>
            </a:r>
            <a:endParaRPr lang="en-US" dirty="0"/>
          </a:p>
        </p:txBody>
      </p:sp>
      <p:sp>
        <p:nvSpPr>
          <p:cNvPr id="3" name="Content Placeholder 2"/>
          <p:cNvSpPr>
            <a:spLocks noGrp="1"/>
          </p:cNvSpPr>
          <p:nvPr>
            <p:ph idx="1"/>
          </p:nvPr>
        </p:nvSpPr>
        <p:spPr>
          <a:xfrm>
            <a:off x="599370" y="1847652"/>
            <a:ext cx="8534400" cy="3704736"/>
          </a:xfrm>
        </p:spPr>
        <p:txBody>
          <a:bodyPr>
            <a:normAutofit/>
          </a:bodyPr>
          <a:lstStyle/>
          <a:p>
            <a:r>
              <a:rPr lang="en-US" sz="3200" b="1" dirty="0" smtClean="0"/>
              <a:t>What is it?</a:t>
            </a:r>
            <a:endParaRPr lang="en-US" sz="3200" b="1" dirty="0" smtClean="0"/>
          </a:p>
          <a:p>
            <a:pPr>
              <a:buFont typeface="Wingdings" panose="05000000000000000000" pitchFamily="2" charset="2"/>
              <a:buChar char="Ø"/>
            </a:pPr>
            <a:r>
              <a:rPr lang="en-US" dirty="0"/>
              <a:t>Parliamentary Procedure is a protocol employed by legislative bodies to facilitate meetings. The goals of parliamentary procedure are </a:t>
            </a:r>
            <a:r>
              <a:rPr lang="en-US" b="1" dirty="0"/>
              <a:t>to protect the rights of the minority, maintain the rule of the majority, and promote the most efficient proceedings</a:t>
            </a:r>
            <a:r>
              <a:rPr lang="en-US" dirty="0" smtClean="0"/>
              <a:t>.</a:t>
            </a:r>
          </a:p>
        </p:txBody>
      </p:sp>
    </p:spTree>
    <p:extLst>
      <p:ext uri="{BB962C8B-B14F-4D97-AF65-F5344CB8AC3E}">
        <p14:creationId xmlns:p14="http://schemas.microsoft.com/office/powerpoint/2010/main" val="2988657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334" y="499794"/>
            <a:ext cx="8534400" cy="1507067"/>
          </a:xfrm>
        </p:spPr>
        <p:txBody>
          <a:bodyPr/>
          <a:lstStyle/>
          <a:p>
            <a:r>
              <a:rPr lang="en-US" dirty="0" smtClean="0"/>
              <a:t>The Chair</a:t>
            </a:r>
            <a:endParaRPr lang="en-US" dirty="0"/>
          </a:p>
        </p:txBody>
      </p:sp>
      <p:sp>
        <p:nvSpPr>
          <p:cNvPr id="3" name="Content Placeholder 2"/>
          <p:cNvSpPr>
            <a:spLocks noGrp="1"/>
          </p:cNvSpPr>
          <p:nvPr>
            <p:ph idx="1"/>
          </p:nvPr>
        </p:nvSpPr>
        <p:spPr>
          <a:xfrm>
            <a:off x="797334" y="2006861"/>
            <a:ext cx="8534400" cy="3615267"/>
          </a:xfrm>
        </p:spPr>
        <p:txBody>
          <a:bodyPr>
            <a:normAutofit fontScale="92500" lnSpcReduction="20000"/>
          </a:bodyPr>
          <a:lstStyle/>
          <a:p>
            <a:pPr>
              <a:buFont typeface="Wingdings" panose="05000000000000000000" pitchFamily="2" charset="2"/>
              <a:buChar char="Ø"/>
            </a:pPr>
            <a:r>
              <a:rPr lang="en-US" dirty="0" smtClean="0"/>
              <a:t>Is a member of the body with the same voting and discussion rights as the other members. Robert’s Rules recommends the Chair speak last.</a:t>
            </a:r>
          </a:p>
          <a:p>
            <a:pPr>
              <a:buFont typeface="Wingdings" panose="05000000000000000000" pitchFamily="2" charset="2"/>
              <a:buChar char="Ø"/>
            </a:pPr>
            <a:r>
              <a:rPr lang="en-US" dirty="0" smtClean="0"/>
              <a:t>Can make motions in a small board or commission, but it’s recommended that other member’s make the motions, and the Chair state the question and put it to a vote</a:t>
            </a:r>
          </a:p>
          <a:p>
            <a:pPr>
              <a:buFont typeface="Wingdings" panose="05000000000000000000" pitchFamily="2" charset="2"/>
              <a:buChar char="Ø"/>
            </a:pPr>
            <a:r>
              <a:rPr lang="en-US" dirty="0" smtClean="0"/>
              <a:t>Is not a position where they can exercise their leadership to determine the outcome of a vote</a:t>
            </a:r>
          </a:p>
          <a:p>
            <a:pPr>
              <a:buFont typeface="Wingdings" panose="05000000000000000000" pitchFamily="2" charset="2"/>
              <a:buChar char="Ø"/>
            </a:pPr>
            <a:r>
              <a:rPr lang="en-US" dirty="0" smtClean="0"/>
              <a:t>Is not in control of the decision the group makes</a:t>
            </a:r>
          </a:p>
          <a:p>
            <a:pPr>
              <a:buFont typeface="Wingdings" panose="05000000000000000000" pitchFamily="2" charset="2"/>
              <a:buChar char="Ø"/>
            </a:pPr>
            <a:r>
              <a:rPr lang="en-US" dirty="0" smtClean="0"/>
              <a:t>Is not tasked with obtaining consensus of the group</a:t>
            </a:r>
          </a:p>
          <a:p>
            <a:pPr>
              <a:buFont typeface="Wingdings" panose="05000000000000000000" pitchFamily="2" charset="2"/>
              <a:buChar char="Ø"/>
            </a:pPr>
            <a:r>
              <a:rPr lang="en-US" dirty="0" smtClean="0"/>
              <a:t>Should not contact the membership directly regarding business matters</a:t>
            </a:r>
          </a:p>
        </p:txBody>
      </p:sp>
    </p:spTree>
    <p:extLst>
      <p:ext uri="{BB962C8B-B14F-4D97-AF65-F5344CB8AC3E}">
        <p14:creationId xmlns:p14="http://schemas.microsoft.com/office/powerpoint/2010/main" val="2250801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695" y="266268"/>
            <a:ext cx="8534400" cy="1507067"/>
          </a:xfrm>
        </p:spPr>
        <p:txBody>
          <a:bodyPr/>
          <a:lstStyle/>
          <a:p>
            <a:r>
              <a:rPr lang="en-US" dirty="0" smtClean="0"/>
              <a:t>Where did we come from?</a:t>
            </a:r>
            <a:endParaRPr lang="en-US" dirty="0"/>
          </a:p>
        </p:txBody>
      </p:sp>
      <p:sp>
        <p:nvSpPr>
          <p:cNvPr id="3" name="Content Placeholder 2"/>
          <p:cNvSpPr>
            <a:spLocks noGrp="1"/>
          </p:cNvSpPr>
          <p:nvPr>
            <p:ph idx="1"/>
          </p:nvPr>
        </p:nvSpPr>
        <p:spPr>
          <a:xfrm>
            <a:off x="831695" y="2005780"/>
            <a:ext cx="9588445" cy="3569109"/>
          </a:xfrm>
        </p:spPr>
        <p:txBody>
          <a:bodyPr>
            <a:normAutofit fontScale="92500"/>
          </a:bodyPr>
          <a:lstStyle/>
          <a:p>
            <a:pPr lvl="1">
              <a:buFont typeface="Wingdings" panose="05000000000000000000" pitchFamily="2" charset="2"/>
              <a:buChar char="v"/>
            </a:pPr>
            <a:r>
              <a:rPr lang="en-US" sz="2400" dirty="0" smtClean="0"/>
              <a:t>Boards and Commissions are created by the City Council via Ordinance. </a:t>
            </a:r>
            <a:r>
              <a:rPr lang="en-US" i="1" dirty="0" smtClean="0"/>
              <a:t>Alaska Statutes 29.20.320 &amp; Homer City Code 2.58.010</a:t>
            </a:r>
          </a:p>
          <a:p>
            <a:pPr marL="0" indent="0">
              <a:buNone/>
            </a:pPr>
            <a:endParaRPr lang="en-US" i="1" dirty="0" smtClean="0"/>
          </a:p>
          <a:p>
            <a:pPr lvl="1">
              <a:buFont typeface="Wingdings" panose="05000000000000000000" pitchFamily="2" charset="2"/>
              <a:buChar char="v"/>
            </a:pPr>
            <a:r>
              <a:rPr lang="en-US" sz="2400" dirty="0" smtClean="0"/>
              <a:t>The Parks and Recreation Commission was established by Ordinance 81-17 effective July 28, 1981.</a:t>
            </a:r>
          </a:p>
          <a:p>
            <a:pPr lvl="1">
              <a:buFont typeface="Wingdings" panose="05000000000000000000" pitchFamily="2" charset="2"/>
              <a:buChar char="v"/>
            </a:pPr>
            <a:r>
              <a:rPr lang="en-US" sz="2400" dirty="0" smtClean="0"/>
              <a:t>In 2016 it was renamed the Parks, Art, Recreation and Culture Advisory Commission with the adoption of Ordinance 16-22. As the title indicates, the commission assumed the duties and responsibilities of the Public Arts Committee.</a:t>
            </a:r>
          </a:p>
          <a:p>
            <a:pPr marL="0" indent="0">
              <a:buNone/>
            </a:pPr>
            <a:endParaRPr lang="en-US" sz="2800" dirty="0" smtClean="0"/>
          </a:p>
        </p:txBody>
      </p:sp>
    </p:spTree>
    <p:extLst>
      <p:ext uri="{BB962C8B-B14F-4D97-AF65-F5344CB8AC3E}">
        <p14:creationId xmlns:p14="http://schemas.microsoft.com/office/powerpoint/2010/main" val="2469978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761" y="528074"/>
            <a:ext cx="8534400" cy="1507067"/>
          </a:xfrm>
        </p:spPr>
        <p:txBody>
          <a:bodyPr/>
          <a:lstStyle/>
          <a:p>
            <a:r>
              <a:rPr lang="en-US" dirty="0" smtClean="0"/>
              <a:t>Chair’s Responsibilities	</a:t>
            </a:r>
            <a:endParaRPr lang="en-US" dirty="0"/>
          </a:p>
        </p:txBody>
      </p:sp>
      <p:sp>
        <p:nvSpPr>
          <p:cNvPr id="3" name="Content Placeholder 2"/>
          <p:cNvSpPr>
            <a:spLocks noGrp="1"/>
          </p:cNvSpPr>
          <p:nvPr>
            <p:ph idx="1"/>
          </p:nvPr>
        </p:nvSpPr>
        <p:spPr>
          <a:xfrm>
            <a:off x="571090" y="2165808"/>
            <a:ext cx="8534400" cy="3615267"/>
          </a:xfrm>
        </p:spPr>
        <p:txBody>
          <a:bodyPr/>
          <a:lstStyle/>
          <a:p>
            <a:r>
              <a:rPr lang="en-US" sz="2400" dirty="0" smtClean="0"/>
              <a:t>Homer City Code 2.58.050 states:</a:t>
            </a:r>
          </a:p>
          <a:p>
            <a:r>
              <a:rPr lang="en-US" sz="2400" i="1" dirty="0" smtClean="0"/>
              <a:t>The presiding officer shall preserve order and decorum at all meetings of the board or commission, while promoting discussion by all members in deliberations unless otherwise prohibited by law.</a:t>
            </a:r>
          </a:p>
          <a:p>
            <a:endParaRPr lang="en-US" i="1" dirty="0" smtClean="0"/>
          </a:p>
          <a:p>
            <a:pPr algn="ctr"/>
            <a:r>
              <a:rPr lang="en-US" b="1" dirty="0" smtClean="0"/>
              <a:t>These duties are all about procedure and running a meeting well.</a:t>
            </a:r>
          </a:p>
        </p:txBody>
      </p:sp>
    </p:spTree>
    <p:extLst>
      <p:ext uri="{BB962C8B-B14F-4D97-AF65-F5344CB8AC3E}">
        <p14:creationId xmlns:p14="http://schemas.microsoft.com/office/powerpoint/2010/main" val="3582214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3233"/>
            <a:ext cx="8534400" cy="1507067"/>
          </a:xfrm>
        </p:spPr>
        <p:txBody>
          <a:bodyPr/>
          <a:lstStyle/>
          <a:p>
            <a:r>
              <a:rPr lang="en-US" dirty="0" smtClean="0"/>
              <a:t>Parliamentary procedures</a:t>
            </a:r>
            <a:endParaRPr lang="en-US" dirty="0"/>
          </a:p>
        </p:txBody>
      </p:sp>
      <p:sp>
        <p:nvSpPr>
          <p:cNvPr id="3" name="Content Placeholder 2"/>
          <p:cNvSpPr>
            <a:spLocks noGrp="1"/>
          </p:cNvSpPr>
          <p:nvPr>
            <p:ph idx="1"/>
          </p:nvPr>
        </p:nvSpPr>
        <p:spPr>
          <a:xfrm>
            <a:off x="523956" y="2080967"/>
            <a:ext cx="8534400" cy="3615267"/>
          </a:xfrm>
        </p:spPr>
        <p:txBody>
          <a:bodyPr>
            <a:normAutofit fontScale="92500"/>
          </a:bodyPr>
          <a:lstStyle/>
          <a:p>
            <a:r>
              <a:rPr lang="en-US" sz="3200" b="1" dirty="0" smtClean="0"/>
              <a:t>Making motions</a:t>
            </a:r>
          </a:p>
          <a:p>
            <a:pPr marL="285750" indent="-285750">
              <a:buFont typeface="Wingdings" panose="05000000000000000000" pitchFamily="2" charset="2"/>
              <a:buChar char="Ø"/>
            </a:pPr>
            <a:r>
              <a:rPr lang="en-US" dirty="0">
                <a:latin typeface="Source Sans Pro" panose="020B0503030403020204" pitchFamily="34" charset="0"/>
              </a:rPr>
              <a:t>Main motion – a formal motion by a </a:t>
            </a:r>
            <a:r>
              <a:rPr lang="en-US" dirty="0" smtClean="0">
                <a:latin typeface="Source Sans Pro" panose="020B0503030403020204" pitchFamily="34" charset="0"/>
              </a:rPr>
              <a:t>Board Member </a:t>
            </a:r>
            <a:r>
              <a:rPr lang="en-US" dirty="0">
                <a:latin typeface="Source Sans Pro" panose="020B0503030403020204" pitchFamily="34" charset="0"/>
              </a:rPr>
              <a:t>that the body take a certain action</a:t>
            </a:r>
            <a:r>
              <a:rPr lang="en-US" dirty="0" smtClean="0">
                <a:latin typeface="Source Sans Pro" panose="020B0503030403020204" pitchFamily="34" charset="0"/>
              </a:rPr>
              <a:t>.</a:t>
            </a:r>
          </a:p>
          <a:p>
            <a:pPr marL="578358" lvl="1" indent="-285750">
              <a:buFont typeface="Wingdings" panose="05000000000000000000" pitchFamily="2" charset="2"/>
              <a:buChar char="Ø"/>
            </a:pPr>
            <a:r>
              <a:rPr lang="en-US" b="1" i="1" dirty="0"/>
              <a:t>I move </a:t>
            </a:r>
            <a:r>
              <a:rPr lang="en-US" b="1" i="1" dirty="0" smtClean="0"/>
              <a:t>to recommend 5 swings at the park</a:t>
            </a:r>
            <a:endParaRPr lang="en-US" dirty="0">
              <a:latin typeface="Source Sans Pro" panose="020B0503030403020204" pitchFamily="34" charset="0"/>
            </a:endParaRPr>
          </a:p>
          <a:p>
            <a:pPr marL="285750" indent="-285750">
              <a:buFont typeface="Wingdings" panose="05000000000000000000" pitchFamily="2" charset="2"/>
              <a:buChar char="Ø"/>
            </a:pPr>
            <a:r>
              <a:rPr lang="en-US" dirty="0">
                <a:latin typeface="Source Sans Pro" panose="020B0503030403020204" pitchFamily="34" charset="0"/>
              </a:rPr>
              <a:t>Primary Amendment – a motion to amend the main </a:t>
            </a:r>
            <a:r>
              <a:rPr lang="en-US" dirty="0" smtClean="0">
                <a:latin typeface="Source Sans Pro" panose="020B0503030403020204" pitchFamily="34" charset="0"/>
              </a:rPr>
              <a:t>motion</a:t>
            </a:r>
          </a:p>
          <a:p>
            <a:pPr marL="578358" lvl="1" indent="-285750">
              <a:buFont typeface="Wingdings" panose="05000000000000000000" pitchFamily="2" charset="2"/>
              <a:buChar char="Ø"/>
            </a:pPr>
            <a:r>
              <a:rPr lang="en-US" b="1" i="1" dirty="0"/>
              <a:t>I move to </a:t>
            </a:r>
            <a:r>
              <a:rPr lang="en-US" b="1" i="1" dirty="0" smtClean="0"/>
              <a:t>amend the motion to recommend 5 swings, and that at least two are ADA inclusive.</a:t>
            </a:r>
            <a:endParaRPr lang="en-US" dirty="0" smtClean="0">
              <a:latin typeface="Source Sans Pro" panose="020B0503030403020204" pitchFamily="34" charset="0"/>
            </a:endParaRPr>
          </a:p>
          <a:p>
            <a:pPr marL="285750" indent="-285750">
              <a:buFont typeface="Wingdings" panose="05000000000000000000" pitchFamily="2" charset="2"/>
              <a:buChar char="Ø"/>
            </a:pPr>
            <a:r>
              <a:rPr lang="en-US" dirty="0" smtClean="0">
                <a:latin typeface="Source Sans Pro" panose="020B0503030403020204" pitchFamily="34" charset="0"/>
              </a:rPr>
              <a:t>Secondary Amendment – a motion to amend the amendment</a:t>
            </a:r>
          </a:p>
          <a:p>
            <a:pPr marL="578358" lvl="1" indent="-285750">
              <a:buFont typeface="Wingdings" panose="05000000000000000000" pitchFamily="2" charset="2"/>
              <a:buChar char="Ø"/>
            </a:pPr>
            <a:r>
              <a:rPr lang="en-US" b="1" i="1" dirty="0" smtClean="0"/>
              <a:t>I move to amend the amendment to include that all the swings are green.</a:t>
            </a:r>
            <a:endParaRPr lang="en-US" dirty="0">
              <a:latin typeface="Source Sans Pro" panose="020B0503030403020204" pitchFamily="34" charset="0"/>
            </a:endParaRPr>
          </a:p>
          <a:p>
            <a:pPr marL="0" indent="0">
              <a:buNone/>
            </a:pPr>
            <a:endParaRPr lang="en-US" dirty="0"/>
          </a:p>
        </p:txBody>
      </p:sp>
    </p:spTree>
    <p:extLst>
      <p:ext uri="{BB962C8B-B14F-4D97-AF65-F5344CB8AC3E}">
        <p14:creationId xmlns:p14="http://schemas.microsoft.com/office/powerpoint/2010/main" val="1839606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919" y="169855"/>
            <a:ext cx="8534400" cy="1507067"/>
          </a:xfrm>
        </p:spPr>
        <p:txBody>
          <a:bodyPr/>
          <a:lstStyle/>
          <a:p>
            <a:r>
              <a:rPr lang="en-US" dirty="0" smtClean="0"/>
              <a:t>Parliamentary Procedures</a:t>
            </a:r>
            <a:r>
              <a:rPr lang="en-US" dirty="0" smtClean="0"/>
              <a:t>	</a:t>
            </a:r>
            <a:endParaRPr lang="en-US" dirty="0"/>
          </a:p>
        </p:txBody>
      </p:sp>
      <p:sp>
        <p:nvSpPr>
          <p:cNvPr id="3" name="Content Placeholder 2"/>
          <p:cNvSpPr>
            <a:spLocks noGrp="1"/>
          </p:cNvSpPr>
          <p:nvPr>
            <p:ph idx="1"/>
          </p:nvPr>
        </p:nvSpPr>
        <p:spPr>
          <a:xfrm>
            <a:off x="721919" y="2269940"/>
            <a:ext cx="10058400" cy="4334002"/>
          </a:xfrm>
        </p:spPr>
        <p:txBody>
          <a:bodyPr>
            <a:normAutofit fontScale="92500" lnSpcReduction="20000"/>
          </a:bodyPr>
          <a:lstStyle/>
          <a:p>
            <a:r>
              <a:rPr lang="en-US" sz="3200" b="1" dirty="0" smtClean="0"/>
              <a:t>Othe</a:t>
            </a:r>
            <a:r>
              <a:rPr lang="en-US" sz="3200" b="1" dirty="0"/>
              <a:t>r</a:t>
            </a:r>
            <a:r>
              <a:rPr lang="en-US" sz="3200" b="1" dirty="0" smtClean="0"/>
              <a:t> motions</a:t>
            </a:r>
          </a:p>
          <a:p>
            <a:pPr marL="285750" indent="-285750">
              <a:buFont typeface="Wingdings" panose="05000000000000000000" pitchFamily="2" charset="2"/>
              <a:buChar char="Ø"/>
            </a:pPr>
            <a:r>
              <a:rPr lang="en-US" dirty="0" smtClean="0">
                <a:latin typeface="Source Sans Pro" panose="020B0503030403020204" pitchFamily="34" charset="0"/>
              </a:rPr>
              <a:t>Postpone - an action to consider a main motion at a later time.</a:t>
            </a:r>
            <a:endParaRPr lang="en-US" dirty="0">
              <a:latin typeface="Source Sans Pro" panose="020B0503030403020204" pitchFamily="34" charset="0"/>
            </a:endParaRPr>
          </a:p>
          <a:p>
            <a:pPr marL="285750" indent="-285750">
              <a:buFont typeface="Wingdings" panose="05000000000000000000" pitchFamily="2" charset="2"/>
              <a:buChar char="Ø"/>
            </a:pPr>
            <a:r>
              <a:rPr lang="en-US" dirty="0">
                <a:latin typeface="Source Sans Pro" panose="020B0503030403020204" pitchFamily="34" charset="0"/>
              </a:rPr>
              <a:t>Suspend the rules – Used if the Commission/Board wishes to do something during a meeting that it cannot do without violating one or more of its regular rules. </a:t>
            </a:r>
          </a:p>
          <a:p>
            <a:pPr marL="285750" indent="-285750">
              <a:buFont typeface="Wingdings" panose="05000000000000000000" pitchFamily="2" charset="2"/>
              <a:buChar char="Ø"/>
            </a:pPr>
            <a:r>
              <a:rPr lang="en-US" dirty="0">
                <a:latin typeface="Source Sans Pro" panose="020B0503030403020204" pitchFamily="34" charset="0"/>
              </a:rPr>
              <a:t>Point of order– Used when a member thinks the rules are being violated or more commonly when discussion does not pertain to the topic of the motion on the floor</a:t>
            </a:r>
            <a:r>
              <a:rPr lang="en-US" dirty="0" smtClean="0">
                <a:latin typeface="Source Sans Pro" panose="020B0503030403020204" pitchFamily="34" charset="0"/>
              </a:rPr>
              <a:t>.</a:t>
            </a:r>
          </a:p>
          <a:p>
            <a:pPr marL="285750" indent="-285750">
              <a:buFont typeface="Wingdings" panose="05000000000000000000" pitchFamily="2" charset="2"/>
              <a:buChar char="Ø"/>
            </a:pPr>
            <a:r>
              <a:rPr lang="en-US" dirty="0">
                <a:latin typeface="Source Sans Pro" panose="020B0503030403020204" pitchFamily="34" charset="0"/>
              </a:rPr>
              <a:t>Reconsideration– Used to bring a motion back before the Commission/Board for further consideration.</a:t>
            </a:r>
          </a:p>
          <a:p>
            <a:pPr marL="285750" indent="-285750">
              <a:buFont typeface="Wingdings" panose="05000000000000000000" pitchFamily="2" charset="2"/>
              <a:buChar char="Ø"/>
            </a:pPr>
            <a:r>
              <a:rPr lang="en-US" dirty="0">
                <a:latin typeface="Source Sans Pro" panose="020B0503030403020204" pitchFamily="34" charset="0"/>
              </a:rPr>
              <a:t>Call for the question– Used to immediately close discussion and the making of subsidiary motions . Commonly used to bring an immediate vote on one or more pending motions</a:t>
            </a:r>
            <a:r>
              <a:rPr lang="en-US" dirty="0" smtClean="0">
                <a:latin typeface="Source Sans Pro" panose="020B0503030403020204" pitchFamily="34" charset="0"/>
              </a:rPr>
              <a:t>.</a:t>
            </a:r>
          </a:p>
          <a:p>
            <a:pPr marL="285750" indent="-285750">
              <a:buFont typeface="Wingdings" panose="05000000000000000000" pitchFamily="2" charset="2"/>
              <a:buChar char="Ø"/>
            </a:pPr>
            <a:r>
              <a:rPr lang="en-US" sz="2100" dirty="0">
                <a:latin typeface="Source Sans Pro" panose="020B0503030403020204" pitchFamily="34" charset="0"/>
              </a:rPr>
              <a:t>Withdraw a motion – The mover of the motion can withdraw their motion before it is stated by the Chair as pending.  After the Chair states the motion, it belongs to the body and the maker may request permission to withdraw the motion. </a:t>
            </a:r>
          </a:p>
          <a:p>
            <a:pPr marL="285750" indent="-285750">
              <a:buFont typeface="Wingdings" panose="05000000000000000000" pitchFamily="2" charset="2"/>
              <a:buChar char="Ø"/>
            </a:pPr>
            <a:endParaRPr lang="en-US" dirty="0">
              <a:latin typeface="Source Sans Pro" panose="020B0503030403020204" pitchFamily="34" charset="0"/>
            </a:endParaRPr>
          </a:p>
          <a:p>
            <a:pPr marL="285750" indent="-285750">
              <a:buFont typeface="Wingdings" panose="05000000000000000000" pitchFamily="2" charset="2"/>
              <a:buChar char="Ø"/>
            </a:pPr>
            <a:endParaRPr lang="en-US" dirty="0">
              <a:latin typeface="Source Sans Pro" panose="020B0503030403020204" pitchFamily="34" charset="0"/>
            </a:endParaRPr>
          </a:p>
          <a:p>
            <a:pPr marL="0" indent="0">
              <a:buNone/>
            </a:pPr>
            <a:endParaRPr lang="en-US" dirty="0">
              <a:latin typeface="Source Sans Pro" panose="020B0503030403020204" pitchFamily="34" charset="0"/>
            </a:endParaRPr>
          </a:p>
          <a:p>
            <a:pPr marL="0" indent="0">
              <a:buNone/>
            </a:pPr>
            <a:endParaRPr lang="en-US" dirty="0">
              <a:latin typeface="Source Sans Pro" panose="020B0503030403020204" pitchFamily="34" charset="0"/>
            </a:endParaRPr>
          </a:p>
          <a:p>
            <a:pPr marL="0" indent="0">
              <a:buNone/>
            </a:pPr>
            <a:endParaRPr lang="en-US" dirty="0"/>
          </a:p>
        </p:txBody>
      </p:sp>
    </p:spTree>
    <p:extLst>
      <p:ext uri="{BB962C8B-B14F-4D97-AF65-F5344CB8AC3E}">
        <p14:creationId xmlns:p14="http://schemas.microsoft.com/office/powerpoint/2010/main" val="597659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46" y="222265"/>
            <a:ext cx="8534400" cy="1507067"/>
          </a:xfrm>
        </p:spPr>
        <p:txBody>
          <a:bodyPr/>
          <a:lstStyle/>
          <a:p>
            <a:r>
              <a:rPr lang="en-US" dirty="0" err="1" smtClean="0"/>
              <a:t>HCC</a:t>
            </a:r>
            <a:r>
              <a:rPr lang="en-US" dirty="0" smtClean="0"/>
              <a:t> 2.60.040 </a:t>
            </a:r>
            <a:br>
              <a:rPr lang="en-US" dirty="0" smtClean="0"/>
            </a:br>
            <a:r>
              <a:rPr lang="en-US" dirty="0" smtClean="0"/>
              <a:t>Duties &amp; Responsibilities</a:t>
            </a:r>
            <a:endParaRPr lang="en-US" dirty="0"/>
          </a:p>
        </p:txBody>
      </p:sp>
      <p:sp>
        <p:nvSpPr>
          <p:cNvPr id="3" name="Content Placeholder 2"/>
          <p:cNvSpPr>
            <a:spLocks noGrp="1"/>
          </p:cNvSpPr>
          <p:nvPr>
            <p:ph idx="1"/>
          </p:nvPr>
        </p:nvSpPr>
        <p:spPr>
          <a:xfrm>
            <a:off x="727646" y="1987410"/>
            <a:ext cx="10838006" cy="3886616"/>
          </a:xfrm>
        </p:spPr>
        <p:txBody>
          <a:bodyPr>
            <a:normAutofit fontScale="92500" lnSpcReduction="20000"/>
          </a:bodyPr>
          <a:lstStyle/>
          <a:p>
            <a:r>
              <a:rPr lang="en-US" dirty="0" smtClean="0"/>
              <a:t>a</a:t>
            </a:r>
            <a:r>
              <a:rPr lang="en-US" dirty="0"/>
              <a:t>. Act in an advisory capacity to the City Manager and the City Council on matters involving:</a:t>
            </a:r>
          </a:p>
          <a:p>
            <a:pPr marL="201168" lvl="1" indent="0">
              <a:buNone/>
            </a:pPr>
            <a:r>
              <a:rPr lang="en-US" dirty="0"/>
              <a:t>1. City parks.</a:t>
            </a:r>
            <a:endParaRPr lang="en-US" sz="2600" dirty="0"/>
          </a:p>
          <a:p>
            <a:pPr marL="201168" lvl="1" indent="0">
              <a:buNone/>
            </a:pPr>
            <a:r>
              <a:rPr lang="en-US" dirty="0"/>
              <a:t>2. Recreation facilities.</a:t>
            </a:r>
            <a:endParaRPr lang="en-US" sz="2600" dirty="0"/>
          </a:p>
          <a:p>
            <a:pPr marL="201168" lvl="1" indent="0">
              <a:buNone/>
            </a:pPr>
            <a:r>
              <a:rPr lang="en-US" dirty="0"/>
              <a:t>3. Public beaches and trails.</a:t>
            </a:r>
            <a:endParaRPr lang="en-US" sz="2600" dirty="0"/>
          </a:p>
          <a:p>
            <a:pPr marL="201168" lvl="1" indent="0">
              <a:buNone/>
            </a:pPr>
            <a:r>
              <a:rPr lang="en-US" dirty="0"/>
              <a:t>4. Support of the arts. </a:t>
            </a:r>
            <a:endParaRPr lang="en-US" sz="2600" dirty="0"/>
          </a:p>
          <a:p>
            <a:pPr marL="201168" lvl="1" indent="0">
              <a:buNone/>
            </a:pPr>
            <a:r>
              <a:rPr lang="en-US" dirty="0"/>
              <a:t>5. Acquisition, maintenance and disposition of works of art.</a:t>
            </a:r>
            <a:endParaRPr lang="en-US" sz="2600" dirty="0"/>
          </a:p>
          <a:p>
            <a:pPr marL="201168" lvl="1" indent="0">
              <a:buNone/>
            </a:pPr>
            <a:r>
              <a:rPr lang="en-US" dirty="0"/>
              <a:t>6. Land use and future development related to parks and recreation facilities.</a:t>
            </a:r>
            <a:endParaRPr lang="en-US" sz="2600" dirty="0"/>
          </a:p>
          <a:p>
            <a:pPr marL="201168" lvl="1" indent="0">
              <a:buNone/>
            </a:pPr>
            <a:r>
              <a:rPr lang="en-US" dirty="0"/>
              <a:t>7. The administration of the public arts fund established by </a:t>
            </a:r>
            <a:r>
              <a:rPr lang="en-US" dirty="0" err="1"/>
              <a:t>HCC</a:t>
            </a:r>
            <a:r>
              <a:rPr lang="en-US" dirty="0"/>
              <a:t> 18.07.090. </a:t>
            </a:r>
            <a:endParaRPr lang="en-US" sz="2600" dirty="0"/>
          </a:p>
          <a:p>
            <a:r>
              <a:rPr lang="en-US" sz="1800" dirty="0"/>
              <a:t>Any recommendation by the Commission regarding the matters described above shall be directed to the City Council through the City Manager, except that the recommendation shall be sent directly to the Council when the Commission so requests.</a:t>
            </a:r>
          </a:p>
          <a:p>
            <a:pPr marL="201168" lvl="1" indent="0">
              <a:buNone/>
            </a:pPr>
            <a:endParaRPr lang="en-US" dirty="0"/>
          </a:p>
          <a:p>
            <a:endParaRPr lang="en-US" dirty="0"/>
          </a:p>
          <a:p>
            <a:endParaRPr lang="en-US" dirty="0"/>
          </a:p>
        </p:txBody>
      </p:sp>
    </p:spTree>
    <p:extLst>
      <p:ext uri="{BB962C8B-B14F-4D97-AF65-F5344CB8AC3E}">
        <p14:creationId xmlns:p14="http://schemas.microsoft.com/office/powerpoint/2010/main" val="1035328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46" y="222265"/>
            <a:ext cx="8534400" cy="1507067"/>
          </a:xfrm>
        </p:spPr>
        <p:txBody>
          <a:bodyPr/>
          <a:lstStyle/>
          <a:p>
            <a:r>
              <a:rPr lang="en-US" dirty="0" err="1" smtClean="0"/>
              <a:t>HCC</a:t>
            </a:r>
            <a:r>
              <a:rPr lang="en-US" dirty="0" smtClean="0"/>
              <a:t> 2.60.040 </a:t>
            </a:r>
            <a:br>
              <a:rPr lang="en-US" dirty="0" smtClean="0"/>
            </a:br>
            <a:r>
              <a:rPr lang="en-US" dirty="0" smtClean="0"/>
              <a:t>Duties &amp; Responsibilities</a:t>
            </a:r>
            <a:endParaRPr lang="en-US" dirty="0"/>
          </a:p>
        </p:txBody>
      </p:sp>
      <p:sp>
        <p:nvSpPr>
          <p:cNvPr id="3" name="Content Placeholder 2"/>
          <p:cNvSpPr>
            <a:spLocks noGrp="1"/>
          </p:cNvSpPr>
          <p:nvPr>
            <p:ph idx="1"/>
          </p:nvPr>
        </p:nvSpPr>
        <p:spPr>
          <a:xfrm>
            <a:off x="727646" y="1987410"/>
            <a:ext cx="10838006" cy="3886616"/>
          </a:xfrm>
        </p:spPr>
        <p:txBody>
          <a:bodyPr>
            <a:normAutofit fontScale="92500" lnSpcReduction="10000"/>
          </a:bodyPr>
          <a:lstStyle/>
          <a:p>
            <a:r>
              <a:rPr lang="en-US" dirty="0"/>
              <a:t>b. Perform the functions prescribed in Chapter 18.07 </a:t>
            </a:r>
            <a:r>
              <a:rPr lang="en-US" dirty="0" err="1"/>
              <a:t>HCC</a:t>
            </a:r>
            <a:r>
              <a:rPr lang="en-US" dirty="0"/>
              <a:t> related to funding works of art in public spaces. </a:t>
            </a:r>
          </a:p>
          <a:p>
            <a:r>
              <a:rPr lang="en-US" dirty="0"/>
              <a:t>c. Further the development and awareness of the arts in the City.</a:t>
            </a:r>
          </a:p>
          <a:p>
            <a:r>
              <a:rPr lang="en-US" dirty="0"/>
              <a:t>d. Consider any specific proposal, problem or project as directed by the City Council and report thereon directly to the Council or as the Council otherwise directs.</a:t>
            </a:r>
          </a:p>
          <a:p>
            <a:r>
              <a:rPr lang="en-US" dirty="0"/>
              <a:t>e. Solicit donations of money and property in support of its duties under this section. Donations of money shall be deposited to the City treasury in a separate fund designated for parks, art, recreation and culture purposes. Donations of property shall be accepted by deed or other conveyance subject to the approval of the City Council, and shall be held or disposed of for parks, art, recreation or cultural purposes as the Council may direct. The Commission may make recommendations to the Council for the disposition of money or property so received. </a:t>
            </a:r>
          </a:p>
          <a:p>
            <a:endParaRPr lang="en-US" dirty="0"/>
          </a:p>
        </p:txBody>
      </p:sp>
    </p:spTree>
    <p:extLst>
      <p:ext uri="{BB962C8B-B14F-4D97-AF65-F5344CB8AC3E}">
        <p14:creationId xmlns:p14="http://schemas.microsoft.com/office/powerpoint/2010/main" val="2004058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46" y="222265"/>
            <a:ext cx="9294178" cy="1507067"/>
          </a:xfrm>
        </p:spPr>
        <p:txBody>
          <a:bodyPr>
            <a:normAutofit fontScale="90000"/>
          </a:bodyPr>
          <a:lstStyle/>
          <a:p>
            <a:r>
              <a:rPr lang="en-US" dirty="0" err="1" smtClean="0"/>
              <a:t>HCC</a:t>
            </a:r>
            <a:r>
              <a:rPr lang="en-US" dirty="0" smtClean="0"/>
              <a:t> 18.07</a:t>
            </a:r>
            <a:br>
              <a:rPr lang="en-US" dirty="0" smtClean="0"/>
            </a:br>
            <a:r>
              <a:rPr lang="en-US" dirty="0" smtClean="0"/>
              <a:t>Funds for Works of Art in Public Places</a:t>
            </a:r>
            <a:endParaRPr lang="en-US" dirty="0"/>
          </a:p>
        </p:txBody>
      </p:sp>
      <p:sp>
        <p:nvSpPr>
          <p:cNvPr id="3" name="Content Placeholder 2"/>
          <p:cNvSpPr>
            <a:spLocks noGrp="1"/>
          </p:cNvSpPr>
          <p:nvPr>
            <p:ph idx="1"/>
          </p:nvPr>
        </p:nvSpPr>
        <p:spPr>
          <a:xfrm>
            <a:off x="727646" y="1987410"/>
            <a:ext cx="10838006" cy="3886616"/>
          </a:xfrm>
        </p:spPr>
        <p:txBody>
          <a:bodyPr>
            <a:normAutofit/>
          </a:bodyPr>
          <a:lstStyle/>
          <a:p>
            <a:pPr>
              <a:buFont typeface="Wingdings" panose="05000000000000000000" pitchFamily="2" charset="2"/>
              <a:buChar char="v"/>
            </a:pPr>
            <a:r>
              <a:rPr lang="en-US" dirty="0" err="1"/>
              <a:t>HCC</a:t>
            </a:r>
            <a:r>
              <a:rPr lang="en-US" dirty="0"/>
              <a:t> </a:t>
            </a:r>
            <a:r>
              <a:rPr lang="en-US" dirty="0" smtClean="0"/>
              <a:t>18.07.010 explains that through AS 35.27.010, the City of Homer recognizes the responsibility of government to foster the development of culture and the arts  through the purchase or commissioning of works of art for municipal buildings and facilities.  </a:t>
            </a:r>
          </a:p>
          <a:p>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372358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46" y="222265"/>
            <a:ext cx="9294178" cy="1507067"/>
          </a:xfrm>
        </p:spPr>
        <p:txBody>
          <a:bodyPr>
            <a:normAutofit fontScale="90000"/>
          </a:bodyPr>
          <a:lstStyle/>
          <a:p>
            <a:r>
              <a:rPr lang="en-US" dirty="0" err="1" smtClean="0"/>
              <a:t>HCC</a:t>
            </a:r>
            <a:r>
              <a:rPr lang="en-US" dirty="0" smtClean="0"/>
              <a:t> 18.07</a:t>
            </a:r>
            <a:br>
              <a:rPr lang="en-US" dirty="0" smtClean="0"/>
            </a:br>
            <a:r>
              <a:rPr lang="en-US" dirty="0" smtClean="0"/>
              <a:t>Funds for Works of Art in Public Places</a:t>
            </a:r>
            <a:endParaRPr lang="en-US" dirty="0"/>
          </a:p>
        </p:txBody>
      </p:sp>
      <p:sp>
        <p:nvSpPr>
          <p:cNvPr id="3" name="Content Placeholder 2"/>
          <p:cNvSpPr>
            <a:spLocks noGrp="1"/>
          </p:cNvSpPr>
          <p:nvPr>
            <p:ph idx="1"/>
          </p:nvPr>
        </p:nvSpPr>
        <p:spPr>
          <a:xfrm>
            <a:off x="727646" y="1987410"/>
            <a:ext cx="10838006" cy="3886616"/>
          </a:xfrm>
        </p:spPr>
        <p:txBody>
          <a:bodyPr>
            <a:normAutofit lnSpcReduction="10000"/>
          </a:bodyPr>
          <a:lstStyle/>
          <a:p>
            <a:r>
              <a:rPr lang="en-US" b="1" dirty="0"/>
              <a:t>18.07.040 Implementation.</a:t>
            </a:r>
          </a:p>
          <a:p>
            <a:r>
              <a:rPr lang="en-US" dirty="0"/>
              <a:t>a. During the preliminary design review of any project for construction, remodeling or renovation covered by this chapter any contractor, department or instrumentality of the municipality charged with the design preparation of this project shall consult with the Commission regarding the implementation of </a:t>
            </a:r>
            <a:r>
              <a:rPr lang="en-US" dirty="0" err="1"/>
              <a:t>HCC</a:t>
            </a:r>
            <a:r>
              <a:rPr lang="en-US" dirty="0"/>
              <a:t> </a:t>
            </a:r>
            <a:r>
              <a:rPr lang="en-US" dirty="0">
                <a:hlinkClick r:id="rId2"/>
              </a:rPr>
              <a:t>18.07.030</a:t>
            </a:r>
            <a:r>
              <a:rPr lang="en-US" dirty="0"/>
              <a:t>(a).</a:t>
            </a:r>
          </a:p>
          <a:p>
            <a:r>
              <a:rPr lang="en-US" dirty="0"/>
              <a:t>b. The Commission may adopt, and from time to time amend, regulations setting forth the manner in which the requirements of this chapter shall be carried out, which shall be effective upon approval by City Council resolution.</a:t>
            </a:r>
          </a:p>
          <a:p>
            <a:r>
              <a:rPr lang="en-US" dirty="0"/>
              <a:t>c. The requirements of </a:t>
            </a:r>
            <a:r>
              <a:rPr lang="en-US" dirty="0" err="1"/>
              <a:t>HCC</a:t>
            </a:r>
            <a:r>
              <a:rPr lang="en-US" dirty="0"/>
              <a:t> </a:t>
            </a:r>
            <a:r>
              <a:rPr lang="en-US" dirty="0">
                <a:hlinkClick r:id="rId2"/>
              </a:rPr>
              <a:t>18.07.030</a:t>
            </a:r>
            <a:r>
              <a:rPr lang="en-US" dirty="0"/>
              <a:t>(a) shall not be waived except as provided for in </a:t>
            </a:r>
            <a:r>
              <a:rPr lang="en-US" dirty="0" err="1"/>
              <a:t>HCC</a:t>
            </a:r>
            <a:r>
              <a:rPr lang="en-US" dirty="0"/>
              <a:t> </a:t>
            </a:r>
            <a:r>
              <a:rPr lang="en-US" dirty="0">
                <a:hlinkClick r:id="rId3"/>
              </a:rPr>
              <a:t>18.07.070</a:t>
            </a:r>
            <a:r>
              <a:rPr lang="en-US" dirty="0"/>
              <a:t>.</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223030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46" y="222265"/>
            <a:ext cx="9294178" cy="1507067"/>
          </a:xfrm>
        </p:spPr>
        <p:txBody>
          <a:bodyPr>
            <a:normAutofit fontScale="90000"/>
          </a:bodyPr>
          <a:lstStyle/>
          <a:p>
            <a:r>
              <a:rPr lang="en-US" dirty="0" err="1" smtClean="0"/>
              <a:t>HCC</a:t>
            </a:r>
            <a:r>
              <a:rPr lang="en-US" dirty="0" smtClean="0"/>
              <a:t> 18.07</a:t>
            </a:r>
            <a:br>
              <a:rPr lang="en-US" dirty="0" smtClean="0"/>
            </a:br>
            <a:r>
              <a:rPr lang="en-US" dirty="0" smtClean="0"/>
              <a:t>Funds for Works of Art in Public Places</a:t>
            </a:r>
            <a:endParaRPr lang="en-US" dirty="0"/>
          </a:p>
        </p:txBody>
      </p:sp>
      <p:sp>
        <p:nvSpPr>
          <p:cNvPr id="3" name="Content Placeholder 2"/>
          <p:cNvSpPr>
            <a:spLocks noGrp="1"/>
          </p:cNvSpPr>
          <p:nvPr>
            <p:ph idx="1"/>
          </p:nvPr>
        </p:nvSpPr>
        <p:spPr>
          <a:xfrm>
            <a:off x="727646" y="1987410"/>
            <a:ext cx="10838006" cy="3886616"/>
          </a:xfrm>
        </p:spPr>
        <p:txBody>
          <a:bodyPr>
            <a:normAutofit fontScale="92500" lnSpcReduction="10000"/>
          </a:bodyPr>
          <a:lstStyle/>
          <a:p>
            <a:r>
              <a:rPr lang="en-US" b="1" dirty="0"/>
              <a:t>18.07.050 Selection.</a:t>
            </a:r>
          </a:p>
          <a:p>
            <a:r>
              <a:rPr lang="en-US" dirty="0"/>
              <a:t>a. Where works of art are to be incorporated in the construction, remodeling or renovation of a City building or facility or its grounds, such works of art shall be selected and recommended to the Council for approval by a jury consisting of the architect or project designer, a representative of the user department, a representative of the Commission and such additional persons that the Commission may designate, subject to Council approval.</a:t>
            </a:r>
          </a:p>
          <a:p>
            <a:r>
              <a:rPr lang="en-US" dirty="0"/>
              <a:t>b. Where works of art are to be commissioned or acquired, but not incorporated in the construction, remodeling or renovation of a City building or facility or its grounds, such works of art shall be selected and recommended to the Council for approval by a jury of at least three members consisting of a representative of the user department, one or more members of the Commission and such additional persons that the Commission may designate, subject to Council approval.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248719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46" y="222265"/>
            <a:ext cx="9294178" cy="1507067"/>
          </a:xfrm>
        </p:spPr>
        <p:txBody>
          <a:bodyPr>
            <a:normAutofit fontScale="90000"/>
          </a:bodyPr>
          <a:lstStyle/>
          <a:p>
            <a:r>
              <a:rPr lang="en-US" dirty="0" err="1" smtClean="0"/>
              <a:t>HCC</a:t>
            </a:r>
            <a:r>
              <a:rPr lang="en-US" dirty="0" smtClean="0"/>
              <a:t> 18.07</a:t>
            </a:r>
            <a:br>
              <a:rPr lang="en-US" dirty="0" smtClean="0"/>
            </a:br>
            <a:r>
              <a:rPr lang="en-US" dirty="0" smtClean="0"/>
              <a:t>Funds for Works of Art in Public Places</a:t>
            </a:r>
            <a:endParaRPr lang="en-US" dirty="0"/>
          </a:p>
        </p:txBody>
      </p:sp>
      <p:sp>
        <p:nvSpPr>
          <p:cNvPr id="3" name="Content Placeholder 2"/>
          <p:cNvSpPr>
            <a:spLocks noGrp="1"/>
          </p:cNvSpPr>
          <p:nvPr>
            <p:ph idx="1"/>
          </p:nvPr>
        </p:nvSpPr>
        <p:spPr>
          <a:xfrm>
            <a:off x="727646" y="1987410"/>
            <a:ext cx="10838006" cy="3886616"/>
          </a:xfrm>
        </p:spPr>
        <p:txBody>
          <a:bodyPr>
            <a:normAutofit/>
          </a:bodyPr>
          <a:lstStyle/>
          <a:p>
            <a:r>
              <a:rPr lang="en-US" b="1" dirty="0"/>
              <a:t>18.07.070 Exemptions.</a:t>
            </a:r>
          </a:p>
          <a:p>
            <a:r>
              <a:rPr lang="en-US" dirty="0"/>
              <a:t>The City Council may waive the requirements of this chapter in whole or in part as to the construction, remodeling or renovation of a City building or facility upon a finding by the Commission or City Manager that the inclusion of works of art in the construction, remodeling or renovation as required by this chapter would not provide any aesthetic benefit to the community or to the principal users of the building or facility.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277512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46" y="222265"/>
            <a:ext cx="9294178" cy="1507067"/>
          </a:xfrm>
        </p:spPr>
        <p:txBody>
          <a:bodyPr>
            <a:normAutofit fontScale="90000"/>
          </a:bodyPr>
          <a:lstStyle/>
          <a:p>
            <a:r>
              <a:rPr lang="en-US" dirty="0" err="1" smtClean="0"/>
              <a:t>HCC</a:t>
            </a:r>
            <a:r>
              <a:rPr lang="en-US" dirty="0" smtClean="0"/>
              <a:t> 18.07</a:t>
            </a:r>
            <a:br>
              <a:rPr lang="en-US" dirty="0" smtClean="0"/>
            </a:br>
            <a:r>
              <a:rPr lang="en-US" dirty="0" smtClean="0"/>
              <a:t>Funds for Works of Art in Public Places</a:t>
            </a:r>
            <a:endParaRPr lang="en-US" dirty="0"/>
          </a:p>
        </p:txBody>
      </p:sp>
      <p:sp>
        <p:nvSpPr>
          <p:cNvPr id="3" name="Content Placeholder 2"/>
          <p:cNvSpPr>
            <a:spLocks noGrp="1"/>
          </p:cNvSpPr>
          <p:nvPr>
            <p:ph idx="1"/>
          </p:nvPr>
        </p:nvSpPr>
        <p:spPr>
          <a:xfrm>
            <a:off x="727646" y="1987410"/>
            <a:ext cx="10838006" cy="3886616"/>
          </a:xfrm>
        </p:spPr>
        <p:txBody>
          <a:bodyPr>
            <a:normAutofit fontScale="85000" lnSpcReduction="20000"/>
          </a:bodyPr>
          <a:lstStyle/>
          <a:p>
            <a:r>
              <a:rPr lang="en-US" b="1" dirty="0"/>
              <a:t>18.07.090 Public art fund.</a:t>
            </a:r>
          </a:p>
          <a:p>
            <a:r>
              <a:rPr lang="en-US" dirty="0"/>
              <a:t>a. A public art fund is established as a separate, interest bearing account in the City general fund to receive money for the public art program from the following sources:</a:t>
            </a:r>
          </a:p>
          <a:p>
            <a:pPr lvl="1"/>
            <a:r>
              <a:rPr lang="en-US" dirty="0"/>
              <a:t>1. Funds for public art fees received from private development.</a:t>
            </a:r>
          </a:p>
          <a:p>
            <a:pPr lvl="1"/>
            <a:r>
              <a:rPr lang="en-US" dirty="0"/>
              <a:t>2. Funds donated to the City for public art.</a:t>
            </a:r>
          </a:p>
          <a:p>
            <a:pPr lvl="1"/>
            <a:r>
              <a:rPr lang="en-US" dirty="0"/>
              <a:t>3. Other funds appropriated by the Council for public art.</a:t>
            </a:r>
          </a:p>
          <a:p>
            <a:r>
              <a:rPr lang="en-US" dirty="0"/>
              <a:t>b. Money in the public art fund shall be used solely to pay the costs of selecting, commissioning, acquiring, installing, maintaining, public education regarding, administrating, removing and insuring the works of public art, and any other expense related thereto.</a:t>
            </a:r>
          </a:p>
          <a:p>
            <a:r>
              <a:rPr lang="en-US" dirty="0"/>
              <a:t>c. Interest earned on money in the public art fund shall be deposited in the public art fund.</a:t>
            </a:r>
          </a:p>
          <a:p>
            <a:r>
              <a:rPr lang="en-US" dirty="0"/>
              <a:t>d. The public art fund is administered by the City with the advice of the Commission.</a:t>
            </a:r>
          </a:p>
          <a:p>
            <a:r>
              <a:rPr lang="en-US" dirty="0"/>
              <a:t>e. The Commission annually shall prepare a plan for expenditures from the public art fund for approval by the City Council.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916377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304</TotalTime>
  <Words>2338</Words>
  <Application>Microsoft Office PowerPoint</Application>
  <PresentationFormat>Widescreen</PresentationFormat>
  <Paragraphs>129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Gothic</vt:lpstr>
      <vt:lpstr>Source Sans Pro</vt:lpstr>
      <vt:lpstr>Wingdings</vt:lpstr>
      <vt:lpstr>Wingdings 3</vt:lpstr>
      <vt:lpstr>Slice</vt:lpstr>
      <vt:lpstr>Parks, Art, Recreation, and Culture Advisory Commission  </vt:lpstr>
      <vt:lpstr>Where did we come from?</vt:lpstr>
      <vt:lpstr>HCC 2.60.040  Duties &amp; Responsibilities</vt:lpstr>
      <vt:lpstr>HCC 2.60.040  Duties &amp; Responsibilities</vt:lpstr>
      <vt:lpstr>HCC 18.07 Funds for Works of Art in Public Places</vt:lpstr>
      <vt:lpstr>HCC 18.07 Funds for Works of Art in Public Places</vt:lpstr>
      <vt:lpstr>HCC 18.07 Funds for Works of Art in Public Places</vt:lpstr>
      <vt:lpstr>HCC 18.07 Funds for Works of Art in Public Places</vt:lpstr>
      <vt:lpstr>HCC 18.07 Funds for Works of Art in Public Places</vt:lpstr>
      <vt:lpstr>HCC 18.07 Funds for Works of Art in Public Places</vt:lpstr>
      <vt:lpstr>Open Meetings Act (OMA) AS 44.62.310 Government Meetings Public</vt:lpstr>
      <vt:lpstr>OMA definitions</vt:lpstr>
      <vt:lpstr>What constitutes a meeting?</vt:lpstr>
      <vt:lpstr>What if I run into other Board Member at a gathering or event?</vt:lpstr>
      <vt:lpstr>Homer City Code</vt:lpstr>
      <vt:lpstr>Taking care of business </vt:lpstr>
      <vt:lpstr>Taking care of business </vt:lpstr>
      <vt:lpstr>Parliamentary procedure</vt:lpstr>
      <vt:lpstr>The Chair</vt:lpstr>
      <vt:lpstr>Chair’s Responsibilities </vt:lpstr>
      <vt:lpstr>Parliamentary procedures</vt:lpstr>
      <vt:lpstr>Parliamentary Procedures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development Advisory Commission</dc:title>
  <dc:creator>Melissa Jacobsen</dc:creator>
  <cp:lastModifiedBy>Melissa Jacobsen</cp:lastModifiedBy>
  <cp:revision>40</cp:revision>
  <cp:lastPrinted>2023-11-16T23:43:18Z</cp:lastPrinted>
  <dcterms:created xsi:type="dcterms:W3CDTF">2023-04-11T22:37:17Z</dcterms:created>
  <dcterms:modified xsi:type="dcterms:W3CDTF">2024-03-21T23:58:36Z</dcterms:modified>
</cp:coreProperties>
</file>