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7" r:id="rId3"/>
    <p:sldId id="294" r:id="rId4"/>
    <p:sldId id="295" r:id="rId5"/>
    <p:sldId id="298" r:id="rId6"/>
    <p:sldId id="309" r:id="rId7"/>
    <p:sldId id="310" r:id="rId8"/>
    <p:sldId id="311" r:id="rId9"/>
    <p:sldId id="312" r:id="rId10"/>
    <p:sldId id="313" r:id="rId11"/>
    <p:sldId id="317" r:id="rId12"/>
    <p:sldId id="31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E28"/>
    <a:srgbClr val="F8836C"/>
    <a:srgbClr val="EFDD9B"/>
    <a:srgbClr val="996600"/>
    <a:srgbClr val="FFCC66"/>
    <a:srgbClr val="72A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65" autoAdjust="0"/>
    <p:restoredTop sz="94660"/>
  </p:normalViewPr>
  <p:slideViewPr>
    <p:cSldViewPr>
      <p:cViewPr varScale="1">
        <p:scale>
          <a:sx n="114" d="100"/>
          <a:sy n="114" d="100"/>
        </p:scale>
        <p:origin x="117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4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9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7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9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3" name="camera.wav"/>
          </p:stSnd>
        </p:sndAc>
      </p:transition>
    </mc:Choice>
    <mc:Fallback xmlns="">
      <p:transition advTm="1000">
        <p:random/>
        <p:sndAc>
          <p:stSnd>
            <p:snd r:embed="rId14" name="camera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10.xlsx"/><Relationship Id="rId3" Type="http://schemas.openxmlformats.org/officeDocument/2006/relationships/audio" Target="../media/audio1.wav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package" Target="../embeddings/Microsoft_Excel_Worksheet9.xlsx"/><Relationship Id="rId5" Type="http://schemas.openxmlformats.org/officeDocument/2006/relationships/image" Target="../media/image28.jpg"/><Relationship Id="rId10" Type="http://schemas.openxmlformats.org/officeDocument/2006/relationships/audio" Target="../media/audio1.wav"/><Relationship Id="rId4" Type="http://schemas.openxmlformats.org/officeDocument/2006/relationships/image" Target="../media/image27.jpg"/><Relationship Id="rId9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audio" Target="../media/audio1.wav"/><Relationship Id="rId7" Type="http://schemas.openxmlformats.org/officeDocument/2006/relationships/package" Target="../embeddings/Microsoft_Excel_Worksheet12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9.emf"/><Relationship Id="rId5" Type="http://schemas.openxmlformats.org/officeDocument/2006/relationships/package" Target="../embeddings/Microsoft_Excel_Worksheet11.xlsx"/><Relationship Id="rId10" Type="http://schemas.openxmlformats.org/officeDocument/2006/relationships/audio" Target="../media/audio1.wav"/><Relationship Id="rId4" Type="http://schemas.openxmlformats.org/officeDocument/2006/relationships/image" Target="../media/image31.jp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14.xlsx"/><Relationship Id="rId3" Type="http://schemas.openxmlformats.org/officeDocument/2006/relationships/audio" Target="../media/audio1.wav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package" Target="../embeddings/Microsoft_Excel_Worksheet13.xlsx"/><Relationship Id="rId5" Type="http://schemas.openxmlformats.org/officeDocument/2006/relationships/image" Target="../media/image36.jpeg"/><Relationship Id="rId10" Type="http://schemas.openxmlformats.org/officeDocument/2006/relationships/audio" Target="../media/audio1.wav"/><Relationship Id="rId4" Type="http://schemas.openxmlformats.org/officeDocument/2006/relationships/image" Target="../media/image35.jpeg"/><Relationship Id="rId9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1.xlsx"/><Relationship Id="rId3" Type="http://schemas.openxmlformats.org/officeDocument/2006/relationships/audio" Target="../media/audio1.wav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package" Target="../embeddings/Microsoft_Excel_Worksheet.xlsx"/><Relationship Id="rId10" Type="http://schemas.openxmlformats.org/officeDocument/2006/relationships/audio" Target="../media/audio1.wav"/><Relationship Id="rId4" Type="http://schemas.openxmlformats.org/officeDocument/2006/relationships/image" Target="../media/image3.jpg"/><Relationship Id="rId9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package" Target="../embeddings/Microsoft_Excel_Worksheet3.xlsx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5.xlsx"/><Relationship Id="rId3" Type="http://schemas.openxmlformats.org/officeDocument/2006/relationships/audio" Target="../media/audio1.wav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emf"/><Relationship Id="rId5" Type="http://schemas.openxmlformats.org/officeDocument/2006/relationships/package" Target="../embeddings/Microsoft_Excel_Worksheet4.xlsx"/><Relationship Id="rId10" Type="http://schemas.openxmlformats.org/officeDocument/2006/relationships/audio" Target="../media/audio1.wav"/><Relationship Id="rId4" Type="http://schemas.openxmlformats.org/officeDocument/2006/relationships/image" Target="../media/image11.jpg"/><Relationship Id="rId9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emf"/><Relationship Id="rId5" Type="http://schemas.openxmlformats.org/officeDocument/2006/relationships/package" Target="../embeddings/Microsoft_Excel_Worksheet6.xlsx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audio1.wav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8.jpg"/><Relationship Id="rId10" Type="http://schemas.openxmlformats.org/officeDocument/2006/relationships/audio" Target="../media/audio1.wav"/><Relationship Id="rId4" Type="http://schemas.openxmlformats.org/officeDocument/2006/relationships/image" Target="../media/image17.jpg"/><Relationship Id="rId9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emf"/><Relationship Id="rId5" Type="http://schemas.openxmlformats.org/officeDocument/2006/relationships/package" Target="../embeddings/Microsoft_Excel_Worksheet7.xlsx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audio" Target="../media/audio1.wav"/><Relationship Id="rId7" Type="http://schemas.openxmlformats.org/officeDocument/2006/relationships/package" Target="../embeddings/Microsoft_Excel_Worksheet8.xlsx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3.bin"/><Relationship Id="rId10" Type="http://schemas.openxmlformats.org/officeDocument/2006/relationships/audio" Target="../media/audio1.wav"/><Relationship Id="rId4" Type="http://schemas.openxmlformats.org/officeDocument/2006/relationships/image" Target="../media/image23.jp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7C0E28"/>
            </a:gs>
            <a:gs pos="66000">
              <a:srgbClr val="FF0000"/>
            </a:gs>
            <a:gs pos="100000">
              <a:srgbClr val="F8836C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7630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City of Homer Municipal Art Inventory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716" y="3581400"/>
            <a:ext cx="8686800" cy="2438400"/>
          </a:xfrm>
          <a:noFill/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Photos and Information Prepared and Presented by 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Jim Lavrakas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Far North Photography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In Collaboration with the City of Homer 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Parks, Art, Recreation &amp; Culture Advisory Commission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1828800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Source Sans Pro" panose="020B0503030403020204" pitchFamily="34" charset="0"/>
              </a:rPr>
              <a:t>Section </a:t>
            </a:r>
            <a:r>
              <a:rPr lang="en-US" sz="1600" dirty="0" smtClean="0">
                <a:latin typeface="Source Sans Pro" panose="020B0503030403020204" pitchFamily="34" charset="0"/>
              </a:rPr>
              <a:t>4A </a:t>
            </a:r>
            <a:r>
              <a:rPr lang="en-US" sz="1600" dirty="0" smtClean="0">
                <a:latin typeface="Source Sans Pro" panose="020B0503030403020204" pitchFamily="34" charset="0"/>
              </a:rPr>
              <a:t>– Artwork located at City Hall - Sister City Collection from Teshio, Japan</a:t>
            </a:r>
            <a:r>
              <a:rPr lang="en-US" sz="1600" dirty="0">
                <a:latin typeface="Source Sans Pro" panose="020B0503030403020204" pitchFamily="34" charset="0"/>
              </a:rPr>
              <a:t> </a:t>
            </a:r>
            <a:r>
              <a:rPr lang="en-US" sz="1600" dirty="0" smtClean="0">
                <a:latin typeface="Source Sans Pro" panose="020B0503030403020204" pitchFamily="34" charset="0"/>
              </a:rPr>
              <a:t>with a few pieces from Auckland, New Zealand and Lampang, </a:t>
            </a:r>
            <a:r>
              <a:rPr lang="en-US" sz="1600" dirty="0" smtClean="0">
                <a:latin typeface="Source Sans Pro" panose="020B0503030403020204" pitchFamily="34" charset="0"/>
              </a:rPr>
              <a:t>Thailand</a:t>
            </a:r>
          </a:p>
          <a:p>
            <a:pPr algn="ctr"/>
            <a:r>
              <a:rPr lang="en-US" sz="1600" dirty="0" smtClean="0">
                <a:latin typeface="Source Sans Pro" panose="020B0503030403020204" pitchFamily="34" charset="0"/>
              </a:rPr>
              <a:t>Due to the size of the collection it has been divided to ease in viewing</a:t>
            </a:r>
            <a:endParaRPr lang="en-US" sz="16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 t="35238" r="11735" b="6249"/>
          <a:stretch/>
        </p:blipFill>
        <p:spPr>
          <a:xfrm>
            <a:off x="381000" y="1981200"/>
            <a:ext cx="3971925" cy="2586037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1" t="34419" r="31720" b="5819"/>
          <a:stretch/>
        </p:blipFill>
        <p:spPr>
          <a:xfrm>
            <a:off x="6096000" y="2362200"/>
            <a:ext cx="2448962" cy="3910744"/>
          </a:xfr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361156"/>
              </p:ext>
            </p:extLst>
          </p:nvPr>
        </p:nvGraphicFramePr>
        <p:xfrm>
          <a:off x="2971800" y="228600"/>
          <a:ext cx="5513615" cy="1732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40" name="Worksheet" r:id="rId6" imgW="12582576" imgH="3057659" progId="Excel.Sheet.12">
                  <p:embed/>
                </p:oleObj>
              </mc:Choice>
              <mc:Fallback>
                <p:oleObj name="Worksheet" r:id="rId6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71800" y="228600"/>
                        <a:ext cx="5513615" cy="1732998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302455"/>
              </p:ext>
            </p:extLst>
          </p:nvPr>
        </p:nvGraphicFramePr>
        <p:xfrm>
          <a:off x="381000" y="4648200"/>
          <a:ext cx="5969000" cy="1895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41" name="Worksheet" r:id="rId8" imgW="12582576" imgH="3057659" progId="Excel.Sheet.12">
                  <p:embed/>
                </p:oleObj>
              </mc:Choice>
              <mc:Fallback>
                <p:oleObj name="Worksheet" r:id="rId8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1000" y="4648200"/>
                        <a:ext cx="5969000" cy="1895804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076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8" t="33617" r="26628" b="5469"/>
          <a:stretch/>
        </p:blipFill>
        <p:spPr>
          <a:xfrm>
            <a:off x="762000" y="3383851"/>
            <a:ext cx="2700338" cy="3190105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382678"/>
              </p:ext>
            </p:extLst>
          </p:nvPr>
        </p:nvGraphicFramePr>
        <p:xfrm>
          <a:off x="3962400" y="4724400"/>
          <a:ext cx="4648200" cy="1316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95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62400" y="4724400"/>
                        <a:ext cx="4648200" cy="1316156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032362"/>
              </p:ext>
            </p:extLst>
          </p:nvPr>
        </p:nvGraphicFramePr>
        <p:xfrm>
          <a:off x="533400" y="955632"/>
          <a:ext cx="5054377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96" name="Worksheet" r:id="rId7" imgW="12582576" imgH="3057659" progId="Excel.Sheet.12">
                  <p:embed/>
                </p:oleObj>
              </mc:Choice>
              <mc:Fallback>
                <p:oleObj name="Worksheet" r:id="rId7" imgW="12582576" imgH="3057659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3400" y="955632"/>
                        <a:ext cx="5054377" cy="1228725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7400" y="457200"/>
            <a:ext cx="2637952" cy="309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2" t="33423" r="38054" b="6791"/>
          <a:stretch/>
        </p:blipFill>
        <p:spPr>
          <a:xfrm>
            <a:off x="381000" y="1981200"/>
            <a:ext cx="1657350" cy="441960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0" t="36125" r="37566" b="7417"/>
          <a:stretch/>
        </p:blipFill>
        <p:spPr>
          <a:xfrm>
            <a:off x="6563762" y="304800"/>
            <a:ext cx="1901366" cy="4173894"/>
          </a:xfr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050214"/>
              </p:ext>
            </p:extLst>
          </p:nvPr>
        </p:nvGraphicFramePr>
        <p:xfrm>
          <a:off x="685800" y="304800"/>
          <a:ext cx="5351463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86" name="Worksheet" r:id="rId6" imgW="12582576" imgH="3057659" progId="Excel.Sheet.12">
                  <p:embed/>
                </p:oleObj>
              </mc:Choice>
              <mc:Fallback>
                <p:oleObj name="Worksheet" r:id="rId6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5800" y="304800"/>
                        <a:ext cx="5351463" cy="16002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483228"/>
              </p:ext>
            </p:extLst>
          </p:nvPr>
        </p:nvGraphicFramePr>
        <p:xfrm>
          <a:off x="2743200" y="4648200"/>
          <a:ext cx="54864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87" name="Worksheet" r:id="rId8" imgW="12582576" imgH="3057659" progId="Excel.Sheet.12">
                  <p:embed/>
                </p:oleObj>
              </mc:Choice>
              <mc:Fallback>
                <p:oleObj name="Worksheet" r:id="rId8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43200" y="4648200"/>
                        <a:ext cx="5486400" cy="16764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016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3" t="33916" r="42543" b="7078"/>
          <a:stretch/>
        </p:blipFill>
        <p:spPr>
          <a:xfrm>
            <a:off x="1066800" y="381000"/>
            <a:ext cx="2133600" cy="4323677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803890"/>
              </p:ext>
            </p:extLst>
          </p:nvPr>
        </p:nvGraphicFramePr>
        <p:xfrm>
          <a:off x="762000" y="5105400"/>
          <a:ext cx="4267200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24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0" y="5105400"/>
                        <a:ext cx="4267200" cy="1476375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5" t="36143" r="36072" b="6238"/>
          <a:stretch/>
        </p:blipFill>
        <p:spPr>
          <a:xfrm>
            <a:off x="6019800" y="1981200"/>
            <a:ext cx="2238376" cy="4535653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617076"/>
              </p:ext>
            </p:extLst>
          </p:nvPr>
        </p:nvGraphicFramePr>
        <p:xfrm>
          <a:off x="3467100" y="457200"/>
          <a:ext cx="4538663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25" name="Worksheet" r:id="rId8" imgW="12582576" imgH="3057659" progId="Excel.Sheet.12">
                  <p:embed/>
                </p:oleObj>
              </mc:Choice>
              <mc:Fallback>
                <p:oleObj name="Worksheet" r:id="rId8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67100" y="457200"/>
                        <a:ext cx="4538663" cy="1317625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591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 t="34676" r="10534" b="24925"/>
          <a:stretch/>
        </p:blipFill>
        <p:spPr>
          <a:xfrm>
            <a:off x="1447800" y="762000"/>
            <a:ext cx="6517294" cy="2667000"/>
          </a:xfr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1094432"/>
              </p:ext>
            </p:extLst>
          </p:nvPr>
        </p:nvGraphicFramePr>
        <p:xfrm>
          <a:off x="914400" y="4267200"/>
          <a:ext cx="752157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2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4267200"/>
                        <a:ext cx="7521575" cy="1828800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04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33903" r="26844" b="6847"/>
          <a:stretch/>
        </p:blipFill>
        <p:spPr>
          <a:xfrm>
            <a:off x="3124200" y="609600"/>
            <a:ext cx="3362325" cy="3878237"/>
          </a:xfr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396808"/>
              </p:ext>
            </p:extLst>
          </p:nvPr>
        </p:nvGraphicFramePr>
        <p:xfrm>
          <a:off x="762000" y="4648200"/>
          <a:ext cx="7597775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6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0" y="4648200"/>
                        <a:ext cx="7597775" cy="1847850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86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7" t="32850" r="31887" b="4804"/>
          <a:stretch/>
        </p:blipFill>
        <p:spPr>
          <a:xfrm>
            <a:off x="381000" y="2057400"/>
            <a:ext cx="2362200" cy="3867320"/>
          </a:xfr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582399"/>
              </p:ext>
            </p:extLst>
          </p:nvPr>
        </p:nvGraphicFramePr>
        <p:xfrm>
          <a:off x="381000" y="228600"/>
          <a:ext cx="4640263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5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000" y="228600"/>
                        <a:ext cx="4640263" cy="14478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Placeholder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2" t="34197" r="35793" b="4805"/>
          <a:stretch/>
        </p:blipFill>
        <p:spPr>
          <a:xfrm>
            <a:off x="6324600" y="228600"/>
            <a:ext cx="2038350" cy="4392161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798615"/>
              </p:ext>
            </p:extLst>
          </p:nvPr>
        </p:nvGraphicFramePr>
        <p:xfrm>
          <a:off x="3048000" y="4724400"/>
          <a:ext cx="521652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6" name="Worksheet" r:id="rId8" imgW="12582576" imgH="3057659" progId="Excel.Sheet.12">
                  <p:embed/>
                </p:oleObj>
              </mc:Choice>
              <mc:Fallback>
                <p:oleObj name="Worksheet" r:id="rId8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48000" y="4724400"/>
                        <a:ext cx="5216525" cy="16764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80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3" t="33861" r="29283" b="6152"/>
          <a:stretch/>
        </p:blipFill>
        <p:spPr>
          <a:xfrm>
            <a:off x="2895600" y="381000"/>
            <a:ext cx="3657600" cy="4227616"/>
          </a:xfr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999061"/>
              </p:ext>
            </p:extLst>
          </p:nvPr>
        </p:nvGraphicFramePr>
        <p:xfrm>
          <a:off x="914400" y="4724400"/>
          <a:ext cx="7442200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0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4724400"/>
                        <a:ext cx="7442200" cy="180975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609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35882" r="13657" b="6826"/>
          <a:stretch/>
        </p:blipFill>
        <p:spPr>
          <a:xfrm>
            <a:off x="304800" y="2162175"/>
            <a:ext cx="3657600" cy="2428876"/>
          </a:xfrm>
          <a:prstGeom prst="rect">
            <a:avLst/>
          </a:pr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4" t="33930" r="32668" b="7063"/>
          <a:stretch/>
        </p:blipFill>
        <p:spPr>
          <a:xfrm>
            <a:off x="6400800" y="838200"/>
            <a:ext cx="2362200" cy="3877508"/>
          </a:xfr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58075"/>
              </p:ext>
            </p:extLst>
          </p:nvPr>
        </p:nvGraphicFramePr>
        <p:xfrm>
          <a:off x="339725" y="457200"/>
          <a:ext cx="5419725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68" name="Worksheet" r:id="rId6" imgW="12582522" imgH="3057480" progId="Excel.Sheet.12">
                  <p:embed/>
                </p:oleObj>
              </mc:Choice>
              <mc:Fallback>
                <p:oleObj name="Worksheet" r:id="rId6" imgW="12582522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9725" y="457200"/>
                        <a:ext cx="5419725" cy="16002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200136"/>
              </p:ext>
            </p:extLst>
          </p:nvPr>
        </p:nvGraphicFramePr>
        <p:xfrm>
          <a:off x="2190838" y="4876800"/>
          <a:ext cx="65801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69" name="Worksheet" r:id="rId8" imgW="12582522" imgH="3057480" progId="Excel.Sheet.12">
                  <p:embed/>
                </p:oleObj>
              </mc:Choice>
              <mc:Fallback>
                <p:oleObj name="Worksheet" r:id="rId8" imgW="12582522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90838" y="4876800"/>
                        <a:ext cx="6580100" cy="16002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38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2" t="34180" r="26499" b="5813"/>
          <a:stretch/>
        </p:blipFill>
        <p:spPr>
          <a:xfrm>
            <a:off x="3048000" y="2438400"/>
            <a:ext cx="3425009" cy="3896469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424861"/>
              </p:ext>
            </p:extLst>
          </p:nvPr>
        </p:nvGraphicFramePr>
        <p:xfrm>
          <a:off x="914400" y="457200"/>
          <a:ext cx="7523163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8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457200"/>
                        <a:ext cx="7523163" cy="18288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743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6" t="34947" r="20573" b="3718"/>
          <a:stretch/>
        </p:blipFill>
        <p:spPr>
          <a:xfrm>
            <a:off x="228600" y="381000"/>
            <a:ext cx="3245304" cy="3028951"/>
          </a:xfrm>
          <a:ln w="28575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503534"/>
              </p:ext>
            </p:extLst>
          </p:nvPr>
        </p:nvGraphicFramePr>
        <p:xfrm>
          <a:off x="3657600" y="838200"/>
          <a:ext cx="5249107" cy="127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6" name="Worksheet" r:id="rId5" imgW="12582522" imgH="3057480" progId="Excel.Sheet.12">
                  <p:embed/>
                </p:oleObj>
              </mc:Choice>
              <mc:Fallback>
                <p:oleObj name="Worksheet" r:id="rId5" imgW="12582522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57600" y="838200"/>
                        <a:ext cx="5249107" cy="1275888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463404"/>
              </p:ext>
            </p:extLst>
          </p:nvPr>
        </p:nvGraphicFramePr>
        <p:xfrm>
          <a:off x="609600" y="4724400"/>
          <a:ext cx="4961483" cy="1206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7" name="Worksheet" r:id="rId7" imgW="12582576" imgH="3057659" progId="Excel.Sheet.12">
                  <p:embed/>
                </p:oleObj>
              </mc:Choice>
              <mc:Fallback>
                <p:oleObj name="Worksheet" r:id="rId7" imgW="12582576" imgH="3057659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9600" y="4724400"/>
                        <a:ext cx="4961483" cy="1206786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7400" y="2286000"/>
            <a:ext cx="2444708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9555</TotalTime>
  <Words>78</Words>
  <Application>Microsoft Office PowerPoint</Application>
  <PresentationFormat>On-screen Show (4:3)</PresentationFormat>
  <Paragraphs>8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Source Sans Pro</vt:lpstr>
      <vt:lpstr>Office Theme</vt:lpstr>
      <vt:lpstr>Worksheet</vt:lpstr>
      <vt:lpstr>City of Homer Municipal Art Inventory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Krause</dc:creator>
  <cp:lastModifiedBy>Renee Krause</cp:lastModifiedBy>
  <cp:revision>156</cp:revision>
  <dcterms:created xsi:type="dcterms:W3CDTF">2016-01-27T01:38:32Z</dcterms:created>
  <dcterms:modified xsi:type="dcterms:W3CDTF">2019-08-01T18:01:19Z</dcterms:modified>
</cp:coreProperties>
</file>