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0" r:id="rId3"/>
    <p:sldId id="331" r:id="rId4"/>
    <p:sldId id="332" r:id="rId5"/>
    <p:sldId id="333" r:id="rId6"/>
    <p:sldId id="334" r:id="rId7"/>
    <p:sldId id="399" r:id="rId8"/>
    <p:sldId id="342" r:id="rId9"/>
    <p:sldId id="341" r:id="rId10"/>
    <p:sldId id="343" r:id="rId11"/>
    <p:sldId id="34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5" autoAdjust="0"/>
    <p:restoredTop sz="94660"/>
  </p:normalViewPr>
  <p:slideViewPr>
    <p:cSldViewPr>
      <p:cViewPr varScale="1">
        <p:scale>
          <a:sx n="114" d="100"/>
          <a:sy n="114" d="100"/>
        </p:scale>
        <p:origin x="11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839200" cy="91439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City of Homer Municipal Art Inventory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" y="2819400"/>
            <a:ext cx="8610600" cy="2644774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Parks, Art, Recreation &amp; Culture </a:t>
            </a:r>
            <a:r>
              <a:rPr lang="en-US" sz="2400" dirty="0" smtClean="0">
                <a:solidFill>
                  <a:schemeClr val="tx2"/>
                </a:solidFill>
              </a:rPr>
              <a:t>Advisory </a:t>
            </a:r>
            <a:r>
              <a:rPr lang="en-US" sz="2400" dirty="0" smtClean="0">
                <a:solidFill>
                  <a:schemeClr val="tx2"/>
                </a:solidFill>
              </a:rPr>
              <a:t>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Source Sans Pro" panose="020B0503030403020204" pitchFamily="34" charset="0"/>
              </a:rPr>
              <a:t>Section 5</a:t>
            </a:r>
            <a:r>
              <a:rPr lang="en-US" dirty="0" smtClean="0">
                <a:latin typeface="Source Sans Pro" panose="020B0503030403020204" pitchFamily="34" charset="0"/>
              </a:rPr>
              <a:t> </a:t>
            </a:r>
            <a:r>
              <a:rPr lang="en-US" dirty="0" smtClean="0">
                <a:latin typeface="Source Sans Pro" panose="020B0503030403020204" pitchFamily="34" charset="0"/>
              </a:rPr>
              <a:t>– Artwork located at Homer Volunteer Fire </a:t>
            </a:r>
            <a:r>
              <a:rPr lang="en-US" dirty="0" smtClean="0">
                <a:latin typeface="Source Sans Pro" panose="020B0503030403020204" pitchFamily="34" charset="0"/>
              </a:rPr>
              <a:t>Station </a:t>
            </a:r>
          </a:p>
          <a:p>
            <a:pPr algn="ctr"/>
            <a:r>
              <a:rPr lang="en-US" dirty="0" smtClean="0">
                <a:latin typeface="Source Sans Pro" panose="020B0503030403020204" pitchFamily="34" charset="0"/>
              </a:rPr>
              <a:t>and Homer </a:t>
            </a:r>
            <a:r>
              <a:rPr lang="en-US" dirty="0" smtClean="0">
                <a:latin typeface="Source Sans Pro" panose="020B0503030403020204" pitchFamily="34" charset="0"/>
              </a:rPr>
              <a:t>Police </a:t>
            </a:r>
            <a:r>
              <a:rPr lang="en-US" dirty="0" smtClean="0">
                <a:latin typeface="Source Sans Pro" panose="020B0503030403020204" pitchFamily="34" charset="0"/>
              </a:rPr>
              <a:t>Department</a:t>
            </a:r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7" t="40042" r="35446" b="9633"/>
          <a:stretch/>
        </p:blipFill>
        <p:spPr>
          <a:xfrm>
            <a:off x="3276600" y="1981200"/>
            <a:ext cx="2514600" cy="4267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28600"/>
            <a:ext cx="7010400" cy="15188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9" t="33748" r="39612" b="5140"/>
          <a:stretch/>
        </p:blipFill>
        <p:spPr>
          <a:xfrm>
            <a:off x="838200" y="340824"/>
            <a:ext cx="1828800" cy="62179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225040"/>
            <a:ext cx="5653102" cy="1224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11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36451" r="10246" b="8113"/>
          <a:stretch/>
        </p:blipFill>
        <p:spPr>
          <a:xfrm>
            <a:off x="1333500" y="381000"/>
            <a:ext cx="6400800" cy="3749040"/>
          </a:xfr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08117"/>
              </p:ext>
            </p:extLst>
          </p:nvPr>
        </p:nvGraphicFramePr>
        <p:xfrm>
          <a:off x="1086171" y="4648200"/>
          <a:ext cx="689545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6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6171" y="4648200"/>
                        <a:ext cx="6895458" cy="16764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894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37269" r="9838" b="17907"/>
          <a:stretch/>
        </p:blipFill>
        <p:spPr>
          <a:xfrm>
            <a:off x="1092968" y="2819400"/>
            <a:ext cx="6934200" cy="3200400"/>
          </a:xfrm>
          <a:ln>
            <a:solidFill>
              <a:schemeClr val="tx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385200"/>
              </p:ext>
            </p:extLst>
          </p:nvPr>
        </p:nvGraphicFramePr>
        <p:xfrm>
          <a:off x="381000" y="457200"/>
          <a:ext cx="8321044" cy="1430539"/>
        </p:xfrm>
        <a:graphic>
          <a:graphicData uri="http://schemas.openxmlformats.org/drawingml/2006/table">
            <a:tbl>
              <a:tblPr/>
              <a:tblGrid>
                <a:gridCol w="1038308">
                  <a:extLst>
                    <a:ext uri="{9D8B030D-6E8A-4147-A177-3AD203B41FA5}">
                      <a16:colId xmlns:a16="http://schemas.microsoft.com/office/drawing/2014/main" val="963243662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1164449218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2250603618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959143567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2413442858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1408491925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1888310427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502647977"/>
                    </a:ext>
                  </a:extLst>
                </a:gridCol>
                <a:gridCol w="910342">
                  <a:extLst>
                    <a:ext uri="{9D8B030D-6E8A-4147-A177-3AD203B41FA5}">
                      <a16:colId xmlns:a16="http://schemas.microsoft.com/office/drawing/2014/main" val="461227915"/>
                    </a:ext>
                  </a:extLst>
                </a:gridCol>
              </a:tblGrid>
              <a:tr h="3244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5531" marR="5531" marT="553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/ DESCRIPTION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ACCESS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CONDITION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SIZE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ARTIST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 ACQUIRED / COST 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OWNERSHIP /               NOTES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99862"/>
                  </a:ext>
                </a:extLst>
              </a:tr>
              <a:tr h="58993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HOMER VOLUNTEER FIRE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DEPARTMENT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1" marR="5531" marT="553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1" marR="5531" marT="5531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881973"/>
                  </a:ext>
                </a:extLst>
              </a:tr>
              <a:tr h="516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Public entrance lobby</a:t>
                      </a:r>
                    </a:p>
                  </a:txBody>
                  <a:tcPr marL="5531" marR="5531" marT="5531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Stain glass </a:t>
                      </a:r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window above door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Excellent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75 x 26 inches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Vic Hiles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Stain glass</a:t>
                      </a:r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1979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City of Homer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794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1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t="33265" r="18187" b="5180"/>
          <a:stretch/>
        </p:blipFill>
        <p:spPr>
          <a:xfrm>
            <a:off x="2057400" y="312004"/>
            <a:ext cx="5221288" cy="432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904414"/>
              </p:ext>
            </p:extLst>
          </p:nvPr>
        </p:nvGraphicFramePr>
        <p:xfrm>
          <a:off x="533400" y="4876800"/>
          <a:ext cx="8001000" cy="1685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7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4876800"/>
                        <a:ext cx="8001000" cy="1685819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37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33750" r="20169" b="5140"/>
          <a:stretch/>
        </p:blipFill>
        <p:spPr>
          <a:xfrm>
            <a:off x="2232241" y="2133600"/>
            <a:ext cx="4787151" cy="4283242"/>
          </a:xfrm>
          <a:ln w="57150">
            <a:noFill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753793"/>
              </p:ext>
            </p:extLst>
          </p:nvPr>
        </p:nvGraphicFramePr>
        <p:xfrm>
          <a:off x="746342" y="152400"/>
          <a:ext cx="7758951" cy="167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0" name="Worksheet" r:id="rId5" imgW="14154156" imgH="3057480" progId="Excel.Sheet.12">
                  <p:embed/>
                </p:oleObj>
              </mc:Choice>
              <mc:Fallback>
                <p:oleObj name="Worksheet" r:id="rId5" imgW="14154156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6342" y="152400"/>
                        <a:ext cx="7758951" cy="167706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65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9" t="33749" r="27112" b="5141"/>
          <a:stretch/>
        </p:blipFill>
        <p:spPr>
          <a:xfrm>
            <a:off x="2971800" y="286011"/>
            <a:ext cx="3352800" cy="4071259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234178"/>
              </p:ext>
            </p:extLst>
          </p:nvPr>
        </p:nvGraphicFramePr>
        <p:xfrm>
          <a:off x="1143000" y="4572000"/>
          <a:ext cx="7194550" cy="185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3" name="Worksheet" r:id="rId5" imgW="12849143" imgH="3057480" progId="Excel.Sheet.12">
                  <p:embed/>
                </p:oleObj>
              </mc:Choice>
              <mc:Fallback>
                <p:oleObj name="Worksheet" r:id="rId5" imgW="12849143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4572000"/>
                        <a:ext cx="7194550" cy="1858771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1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90" y="1981200"/>
            <a:ext cx="6292220" cy="4525963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7582"/>
              </p:ext>
            </p:extLst>
          </p:nvPr>
        </p:nvGraphicFramePr>
        <p:xfrm>
          <a:off x="380998" y="381000"/>
          <a:ext cx="8458204" cy="1905001"/>
        </p:xfrm>
        <a:graphic>
          <a:graphicData uri="http://schemas.openxmlformats.org/drawingml/2006/table">
            <a:tbl>
              <a:tblPr/>
              <a:tblGrid>
                <a:gridCol w="946586">
                  <a:extLst>
                    <a:ext uri="{9D8B030D-6E8A-4147-A177-3AD203B41FA5}">
                      <a16:colId xmlns:a16="http://schemas.microsoft.com/office/drawing/2014/main" val="3455655762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166976128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4052937389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2938487722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832595489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31317468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524282936"/>
                    </a:ext>
                  </a:extLst>
                </a:gridCol>
                <a:gridCol w="885516">
                  <a:extLst>
                    <a:ext uri="{9D8B030D-6E8A-4147-A177-3AD203B41FA5}">
                      <a16:colId xmlns:a16="http://schemas.microsoft.com/office/drawing/2014/main" val="4066899446"/>
                    </a:ext>
                  </a:extLst>
                </a:gridCol>
                <a:gridCol w="946586">
                  <a:extLst>
                    <a:ext uri="{9D8B030D-6E8A-4147-A177-3AD203B41FA5}">
                      <a16:colId xmlns:a16="http://schemas.microsoft.com/office/drawing/2014/main" val="3127202660"/>
                    </a:ext>
                  </a:extLst>
                </a:gridCol>
              </a:tblGrid>
              <a:tr h="4715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5571" marR="5571" marT="5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/ DESCRIPTION</a:t>
                      </a:r>
                    </a:p>
                  </a:txBody>
                  <a:tcPr marL="5571" marR="5571" marT="5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ACCESS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CONDITION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SIZE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ARTIST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 ACQUIRED / COST 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OWNERSHIP /               NOTES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89939"/>
                  </a:ext>
                </a:extLst>
              </a:tr>
              <a:tr h="37800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WORKS / PARKS</a:t>
                      </a:r>
                    </a:p>
                  </a:txBody>
                  <a:tcPr marL="5571" marR="5571" marT="5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864903"/>
                  </a:ext>
                </a:extLst>
              </a:tr>
              <a:tr h="1055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Fire Department/Pocket Park Heath Street &amp; Pioneer Avenue</a:t>
                      </a:r>
                    </a:p>
                  </a:txBody>
                  <a:tcPr marL="5571" marR="5571" marT="5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"Nor'easter"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Excellent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80” high x 72” wide x 1.75” deep.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Jeffrey H. Dean, Creative Fires Studio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Brass &amp; Cedar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City of Homer 1% for Art Program - 2017-2018 Fire Department Renovation Project</a:t>
                      </a:r>
                    </a:p>
                  </a:txBody>
                  <a:tcPr marL="5571" marR="5571" marT="5571" marB="0" anchor="ctr">
                    <a:lnL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7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9" t="34733" r="35990" b="5954"/>
          <a:stretch/>
        </p:blipFill>
        <p:spPr>
          <a:xfrm>
            <a:off x="6781800" y="1113195"/>
            <a:ext cx="1905000" cy="36979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35" y="447694"/>
            <a:ext cx="6140065" cy="1381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133600"/>
            <a:ext cx="2969009" cy="4206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079049"/>
            <a:ext cx="5767164" cy="12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6" t="35547" r="31279" b="5140"/>
          <a:stretch/>
        </p:blipFill>
        <p:spPr>
          <a:xfrm>
            <a:off x="3125788" y="381000"/>
            <a:ext cx="2819400" cy="42291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44" y="4876800"/>
            <a:ext cx="7050088" cy="15274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45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8497</TotalTime>
  <Words>161</Words>
  <Application>Microsoft Office PowerPoint</Application>
  <PresentationFormat>On-screen Show (4:3)</PresentationFormat>
  <Paragraphs>46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Source Sans Pro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145</cp:revision>
  <dcterms:created xsi:type="dcterms:W3CDTF">2016-01-27T01:38:32Z</dcterms:created>
  <dcterms:modified xsi:type="dcterms:W3CDTF">2019-08-01T17:32:03Z</dcterms:modified>
</cp:coreProperties>
</file>