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1" r:id="rId6"/>
    <p:sldId id="262" r:id="rId7"/>
    <p:sldId id="263" r:id="rId8"/>
    <p:sldId id="264" r:id="rId9"/>
    <p:sldId id="260" r:id="rId10"/>
    <p:sldId id="265" r:id="rId11"/>
    <p:sldId id="266" r:id="rId12"/>
    <p:sldId id="273" r:id="rId13"/>
    <p:sldId id="267" r:id="rId14"/>
    <p:sldId id="269" r:id="rId15"/>
    <p:sldId id="270" r:id="rId16"/>
    <p:sldId id="268" r:id="rId17"/>
    <p:sldId id="271" r:id="rId18"/>
    <p:sldId id="272" r:id="rId19"/>
    <p:sldId id="274" r:id="rId20"/>
    <p:sldId id="275" r:id="rId21"/>
    <p:sldId id="303" r:id="rId22"/>
    <p:sldId id="304" r:id="rId23"/>
    <p:sldId id="307" r:id="rId24"/>
    <p:sldId id="305" r:id="rId25"/>
    <p:sldId id="306" r:id="rId26"/>
    <p:sldId id="301"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6" autoAdjust="0"/>
    <p:restoredTop sz="75398" autoAdjust="0"/>
  </p:normalViewPr>
  <p:slideViewPr>
    <p:cSldViewPr snapToGrid="0">
      <p:cViewPr varScale="1">
        <p:scale>
          <a:sx n="59" d="100"/>
          <a:sy n="59" d="100"/>
        </p:scale>
        <p:origin x="12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image" Target="../media/image28.emf"/><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 Id="rId4"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571A1-7911-4171-B48C-595DCC7A5D30}" type="datetimeFigureOut">
              <a:rPr lang="en-US" smtClean="0"/>
              <a:t>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4C938-2662-4745-B121-FB67BD689192}" type="slidenum">
              <a:rPr lang="en-US" smtClean="0"/>
              <a:t>‹#›</a:t>
            </a:fld>
            <a:endParaRPr lang="en-US"/>
          </a:p>
        </p:txBody>
      </p:sp>
    </p:spTree>
    <p:extLst>
      <p:ext uri="{BB962C8B-B14F-4D97-AF65-F5344CB8AC3E}">
        <p14:creationId xmlns:p14="http://schemas.microsoft.com/office/powerpoint/2010/main" val="271395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Active</a:t>
            </a:r>
            <a:r>
              <a:rPr lang="en-US" baseline="0" dirty="0"/>
              <a:t> Tectonics Program Manager at DGGS, work with UAF on tsunami hazard maps/updates for Homer</a:t>
            </a:r>
            <a:endParaRPr lang="en-US" dirty="0"/>
          </a:p>
          <a:p>
            <a:pPr marL="171450" indent="-171450">
              <a:buFont typeface="Arial" panose="020B0604020202020204" pitchFamily="34" charset="0"/>
              <a:buChar char="•"/>
            </a:pPr>
            <a:r>
              <a:rPr lang="en-US" dirty="0"/>
              <a:t>After a 7-month initial</a:t>
            </a:r>
            <a:r>
              <a:rPr lang="en-US" baseline="0" dirty="0"/>
              <a:t> delay in data acquisition we are back on track to have the project completed in accordance with original timeline, September 2020</a:t>
            </a:r>
          </a:p>
          <a:p>
            <a:pPr marL="171450" indent="-171450">
              <a:buFont typeface="Arial" panose="020B0604020202020204" pitchFamily="34" charset="0"/>
              <a:buChar char="•"/>
            </a:pPr>
            <a:r>
              <a:rPr lang="en-US" baseline="0" dirty="0" err="1"/>
              <a:t>Jaci</a:t>
            </a:r>
            <a:r>
              <a:rPr lang="en-US" baseline="0" dirty="0"/>
              <a:t> Overbeck is also here on behalf of DGGS as the Coastal Hazards Program Manager, leading a sister-CTP that follows closely on the landslide hazard project</a:t>
            </a:r>
            <a:endParaRPr lang="en-US" dirty="0"/>
          </a:p>
        </p:txBody>
      </p:sp>
      <p:sp>
        <p:nvSpPr>
          <p:cNvPr id="4" name="Slide Number Placeholder 3"/>
          <p:cNvSpPr>
            <a:spLocks noGrp="1"/>
          </p:cNvSpPr>
          <p:nvPr>
            <p:ph type="sldNum" sz="quarter" idx="10"/>
          </p:nvPr>
        </p:nvSpPr>
        <p:spPr/>
        <p:txBody>
          <a:bodyPr/>
          <a:lstStyle/>
          <a:p>
            <a:fld id="{EA84C938-2662-4745-B121-FB67BD689192}" type="slidenum">
              <a:rPr lang="en-US" smtClean="0"/>
              <a:t>1</a:t>
            </a:fld>
            <a:endParaRPr lang="en-US"/>
          </a:p>
        </p:txBody>
      </p:sp>
    </p:spTree>
    <p:extLst>
      <p:ext uri="{BB962C8B-B14F-4D97-AF65-F5344CB8AC3E}">
        <p14:creationId xmlns:p14="http://schemas.microsoft.com/office/powerpoint/2010/main" val="3529602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an image of the preliminary landslide inventory. </a:t>
            </a:r>
          </a:p>
          <a:p>
            <a:pPr marL="171450" indent="-171450">
              <a:buFont typeface="Arial" panose="020B0604020202020204" pitchFamily="34" charset="0"/>
              <a:buChar char="•"/>
            </a:pPr>
            <a:r>
              <a:rPr lang="en-US" dirty="0"/>
              <a:t>Contains over 1,000 individual debris flows, both channelized DF and earthflows</a:t>
            </a:r>
          </a:p>
          <a:p>
            <a:pPr marL="171450" indent="-171450">
              <a:buFont typeface="Arial" panose="020B0604020202020204" pitchFamily="34" charset="0"/>
              <a:buChar char="•"/>
            </a:pPr>
            <a:r>
              <a:rPr lang="en-US" dirty="0"/>
              <a:t>Difficult to see until I zoom in, but the green/orange/red are slope failures of known relative age, and the pink lines are ones with uncertain age data</a:t>
            </a:r>
          </a:p>
          <a:p>
            <a:pPr marL="171450" indent="-171450">
              <a:buFont typeface="Arial" panose="020B0604020202020204" pitchFamily="34" charset="0"/>
              <a:buChar char="•"/>
            </a:pPr>
            <a:r>
              <a:rPr lang="en-US" dirty="0"/>
              <a:t>The majority of mapped slides are in the steeper areas</a:t>
            </a:r>
          </a:p>
          <a:p>
            <a:pPr marL="171450" indent="-171450">
              <a:buFont typeface="Arial" panose="020B0604020202020204" pitchFamily="34" charset="0"/>
              <a:buChar char="•"/>
            </a:pPr>
            <a:r>
              <a:rPr lang="en-US" dirty="0"/>
              <a:t>The southwest edge of the data contains the bluff point landslide</a:t>
            </a:r>
          </a:p>
        </p:txBody>
      </p:sp>
      <p:sp>
        <p:nvSpPr>
          <p:cNvPr id="4" name="Slide Number Placeholder 3"/>
          <p:cNvSpPr>
            <a:spLocks noGrp="1"/>
          </p:cNvSpPr>
          <p:nvPr>
            <p:ph type="sldNum" sz="quarter" idx="5"/>
          </p:nvPr>
        </p:nvSpPr>
        <p:spPr/>
        <p:txBody>
          <a:bodyPr/>
          <a:lstStyle/>
          <a:p>
            <a:fld id="{EA84C938-2662-4745-B121-FB67BD689192}" type="slidenum">
              <a:rPr lang="en-US" smtClean="0"/>
              <a:t>11</a:t>
            </a:fld>
            <a:endParaRPr lang="en-US"/>
          </a:p>
        </p:txBody>
      </p:sp>
    </p:spTree>
    <p:extLst>
      <p:ext uri="{BB962C8B-B14F-4D97-AF65-F5344CB8AC3E}">
        <p14:creationId xmlns:p14="http://schemas.microsoft.com/office/powerpoint/2010/main" val="99959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 of how I used repeat aerial photography to document where these debris flows have occurred</a:t>
            </a:r>
          </a:p>
          <a:p>
            <a:pPr marL="171450" indent="-171450">
              <a:buFont typeface="Arial" panose="020B0604020202020204" pitchFamily="34" charset="0"/>
              <a:buChar char="•"/>
            </a:pPr>
            <a:r>
              <a:rPr lang="en-US" dirty="0"/>
              <a:t>1952 is earliest set of air photos for Homer, and the next set of photos are in 1975</a:t>
            </a:r>
          </a:p>
        </p:txBody>
      </p:sp>
      <p:sp>
        <p:nvSpPr>
          <p:cNvPr id="4" name="Slide Number Placeholder 3"/>
          <p:cNvSpPr>
            <a:spLocks noGrp="1"/>
          </p:cNvSpPr>
          <p:nvPr>
            <p:ph type="sldNum" sz="quarter" idx="5"/>
          </p:nvPr>
        </p:nvSpPr>
        <p:spPr/>
        <p:txBody>
          <a:bodyPr/>
          <a:lstStyle/>
          <a:p>
            <a:fld id="{EA84C938-2662-4745-B121-FB67BD689192}" type="slidenum">
              <a:rPr lang="en-US" smtClean="0"/>
              <a:t>12</a:t>
            </a:fld>
            <a:endParaRPr lang="en-US"/>
          </a:p>
        </p:txBody>
      </p:sp>
    </p:spTree>
    <p:extLst>
      <p:ext uri="{BB962C8B-B14F-4D97-AF65-F5344CB8AC3E}">
        <p14:creationId xmlns:p14="http://schemas.microsoft.com/office/powerpoint/2010/main" val="338610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1952, 1975, Mid 1980’s, 2000, 2013, 2016</a:t>
            </a:r>
          </a:p>
          <a:p>
            <a:pPr marL="171450" indent="-171450">
              <a:buFont typeface="Arial" panose="020B0604020202020204" pitchFamily="34" charset="0"/>
              <a:buChar char="•"/>
            </a:pPr>
            <a:r>
              <a:rPr lang="en-US" dirty="0"/>
              <a:t>This is what a closeup of the landslide inventory map will look like and there will be an associated table database with information about each of these</a:t>
            </a:r>
          </a:p>
          <a:p>
            <a:pPr marL="628650" lvl="1" indent="-171450">
              <a:buFont typeface="Arial" panose="020B0604020202020204" pitchFamily="34" charset="0"/>
              <a:buChar char="•"/>
            </a:pPr>
            <a:r>
              <a:rPr lang="en-US" dirty="0"/>
              <a:t>When it happened</a:t>
            </a:r>
          </a:p>
          <a:p>
            <a:pPr marL="628650" lvl="1" indent="-171450">
              <a:buFont typeface="Arial" panose="020B0604020202020204" pitchFamily="34" charset="0"/>
              <a:buChar char="•"/>
            </a:pPr>
            <a:r>
              <a:rPr lang="en-US" dirty="0"/>
              <a:t>What type of movement it was</a:t>
            </a:r>
          </a:p>
          <a:p>
            <a:pPr marL="628650" lvl="1" indent="-171450">
              <a:buFont typeface="Arial" panose="020B0604020202020204" pitchFamily="34" charset="0"/>
              <a:buChar char="•"/>
            </a:pPr>
            <a:r>
              <a:rPr lang="en-US" dirty="0"/>
              <a:t>The slope angle from which it originated… </a:t>
            </a:r>
          </a:p>
        </p:txBody>
      </p:sp>
      <p:sp>
        <p:nvSpPr>
          <p:cNvPr id="4" name="Slide Number Placeholder 3"/>
          <p:cNvSpPr>
            <a:spLocks noGrp="1"/>
          </p:cNvSpPr>
          <p:nvPr>
            <p:ph type="sldNum" sz="quarter" idx="5"/>
          </p:nvPr>
        </p:nvSpPr>
        <p:spPr/>
        <p:txBody>
          <a:bodyPr/>
          <a:lstStyle/>
          <a:p>
            <a:fld id="{EA84C938-2662-4745-B121-FB67BD689192}" type="slidenum">
              <a:rPr lang="en-US" smtClean="0"/>
              <a:t>13</a:t>
            </a:fld>
            <a:endParaRPr lang="en-US"/>
          </a:p>
        </p:txBody>
      </p:sp>
    </p:spTree>
    <p:extLst>
      <p:ext uri="{BB962C8B-B14F-4D97-AF65-F5344CB8AC3E}">
        <p14:creationId xmlns:p14="http://schemas.microsoft.com/office/powerpoint/2010/main" val="309527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Primary input for the FOS map is slope, which we derive from our new elevation model and soil characteristics, which have been mapped by the US Dept. of Agriculture </a:t>
            </a:r>
          </a:p>
          <a:p>
            <a:pPr marL="171450" indent="-171450">
              <a:buFont typeface="Arial" panose="020B0604020202020204" pitchFamily="34" charset="0"/>
              <a:buChar char="•"/>
            </a:pPr>
            <a:r>
              <a:rPr lang="en-US" dirty="0"/>
              <a:t>One main geologic unit here known as the Kenai Formation and for this study, there about 14 classifiable soils in the Homer area </a:t>
            </a:r>
          </a:p>
          <a:p>
            <a:pPr marL="171450" indent="-171450">
              <a:buFont typeface="Arial" panose="020B0604020202020204" pitchFamily="34" charset="0"/>
              <a:buChar char="•"/>
            </a:pPr>
            <a:r>
              <a:rPr lang="en-US" dirty="0"/>
              <a:t>The main characteristic we are interested in is how dense the soil is and how much water it can hold when it is saturated</a:t>
            </a:r>
          </a:p>
        </p:txBody>
      </p:sp>
      <p:sp>
        <p:nvSpPr>
          <p:cNvPr id="4" name="Slide Number Placeholder 3"/>
          <p:cNvSpPr>
            <a:spLocks noGrp="1"/>
          </p:cNvSpPr>
          <p:nvPr>
            <p:ph type="sldNum" sz="quarter" idx="5"/>
          </p:nvPr>
        </p:nvSpPr>
        <p:spPr/>
        <p:txBody>
          <a:bodyPr/>
          <a:lstStyle/>
          <a:p>
            <a:fld id="{EA84C938-2662-4745-B121-FB67BD689192}" type="slidenum">
              <a:rPr lang="en-US" smtClean="0"/>
              <a:t>14</a:t>
            </a:fld>
            <a:endParaRPr lang="en-US"/>
          </a:p>
        </p:txBody>
      </p:sp>
    </p:spTree>
    <p:extLst>
      <p:ext uri="{BB962C8B-B14F-4D97-AF65-F5344CB8AC3E}">
        <p14:creationId xmlns:p14="http://schemas.microsoft.com/office/powerpoint/2010/main" val="3213076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FOS is simply a ratio of resisting forces (things holding the soil in place) vs. driving forces (things pulling the soil down hill)</a:t>
            </a:r>
          </a:p>
          <a:p>
            <a:pPr marL="171450" indent="-171450">
              <a:buFont typeface="Arial" panose="020B0604020202020204" pitchFamily="34" charset="0"/>
              <a:buChar char="•"/>
            </a:pPr>
            <a:r>
              <a:rPr lang="en-US" dirty="0"/>
              <a:t>Resisting forces include the cohesion of the soil, angle of internal friction (dependent upon the shapes of the particles)</a:t>
            </a:r>
          </a:p>
          <a:p>
            <a:pPr marL="171450" indent="-171450">
              <a:buFont typeface="Arial" panose="020B0604020202020204" pitchFamily="34" charset="0"/>
              <a:buChar char="•"/>
            </a:pPr>
            <a:r>
              <a:rPr lang="en-US" dirty="0"/>
              <a:t>Driving forces include how heavy the soil gets when it is saturated, how steep the slope is</a:t>
            </a:r>
          </a:p>
          <a:p>
            <a:pPr marL="171450" indent="-171450">
              <a:buFont typeface="Arial" panose="020B0604020202020204" pitchFamily="34" charset="0"/>
              <a:buChar char="•"/>
            </a:pPr>
            <a:r>
              <a:rPr lang="en-US" dirty="0"/>
              <a:t>We assume several things, the most important of which is that the soil column (which is about 5’ into the ground) is saturated with water. </a:t>
            </a:r>
          </a:p>
          <a:p>
            <a:pPr marL="171450" indent="-171450">
              <a:buFont typeface="Arial" panose="020B0604020202020204" pitchFamily="34" charset="0"/>
              <a:buChar char="•"/>
            </a:pPr>
            <a:r>
              <a:rPr lang="en-US" dirty="0"/>
              <a:t>This is on purpose, so that we are “extra careful”</a:t>
            </a:r>
          </a:p>
          <a:p>
            <a:pPr marL="171450" indent="-171450">
              <a:buFont typeface="Arial" panose="020B0604020202020204" pitchFamily="34" charset="0"/>
              <a:buChar char="•"/>
            </a:pPr>
            <a:r>
              <a:rPr lang="en-US" dirty="0"/>
              <a:t>When the forces balance perfectly, we have a critically stable slope--FOS = 1--which would potentially be let loose by the smallest disturbance (tiny EQ, for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&gt;1 is technically stable, but engineers typically use a buffer of 0.5, such that they only consider slopes with a FOS &gt;1.5 as stable because of uncertainties in that formula</a:t>
            </a:r>
          </a:p>
          <a:p>
            <a:pPr marL="171450" indent="-171450">
              <a:buFont typeface="Arial" panose="020B0604020202020204" pitchFamily="34" charset="0"/>
              <a:buChar char="•"/>
            </a:pPr>
            <a:r>
              <a:rPr lang="en-US" dirty="0"/>
              <a:t>&lt;1, the driving forces are stronger than resisting forces and the slope fails</a:t>
            </a:r>
          </a:p>
          <a:p>
            <a:pPr marL="171450" indent="-171450">
              <a:buFont typeface="Arial" panose="020B0604020202020204" pitchFamily="34" charset="0"/>
              <a:buChar char="•"/>
            </a:pPr>
            <a:r>
              <a:rPr lang="en-US" dirty="0"/>
              <a:t>Predominately slope-driven hazard map.</a:t>
            </a:r>
          </a:p>
        </p:txBody>
      </p:sp>
      <p:sp>
        <p:nvSpPr>
          <p:cNvPr id="4" name="Slide Number Placeholder 3"/>
          <p:cNvSpPr>
            <a:spLocks noGrp="1"/>
          </p:cNvSpPr>
          <p:nvPr>
            <p:ph type="sldNum" sz="quarter" idx="5"/>
          </p:nvPr>
        </p:nvSpPr>
        <p:spPr/>
        <p:txBody>
          <a:bodyPr/>
          <a:lstStyle/>
          <a:p>
            <a:fld id="{EA84C938-2662-4745-B121-FB67BD689192}" type="slidenum">
              <a:rPr lang="en-US" smtClean="0"/>
              <a:t>15</a:t>
            </a:fld>
            <a:endParaRPr lang="en-US"/>
          </a:p>
        </p:txBody>
      </p:sp>
    </p:spTree>
    <p:extLst>
      <p:ext uri="{BB962C8B-B14F-4D97-AF65-F5344CB8AC3E}">
        <p14:creationId xmlns:p14="http://schemas.microsoft.com/office/powerpoint/2010/main" val="140692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Bluff point landslide, occurred ~2,250 years ago.</a:t>
            </a:r>
          </a:p>
          <a:p>
            <a:pPr marL="171450" indent="-171450">
              <a:buFont typeface="Arial" panose="020B0604020202020204" pitchFamily="34" charset="0"/>
              <a:buChar char="•"/>
            </a:pPr>
            <a:r>
              <a:rPr lang="en-US" dirty="0"/>
              <a:t>Complex, deep-seated rotational landslide, important to know what to expect on an upcoming hazard map</a:t>
            </a:r>
          </a:p>
          <a:p>
            <a:pPr marL="171450" indent="-171450">
              <a:buFont typeface="Arial" panose="020B0604020202020204" pitchFamily="34" charset="0"/>
              <a:buChar char="•"/>
            </a:pPr>
            <a:r>
              <a:rPr lang="en-US" dirty="0"/>
              <a:t>Deep-seated landslide hazard protocol includes measuring the height of the main slide scarp, and then doubling that height and using it as a setback from the scarp because these types of slope failures typically happen progressively </a:t>
            </a:r>
          </a:p>
          <a:p>
            <a:pPr marL="171450" indent="-171450">
              <a:buFont typeface="Arial" panose="020B0604020202020204" pitchFamily="34" charset="0"/>
              <a:buChar char="•"/>
            </a:pPr>
            <a:r>
              <a:rPr lang="en-US" dirty="0"/>
              <a:t>Deep-seated landslides are completely unpredictable, but the existence of one is the biggest indicator that there may be future slope failures.</a:t>
            </a:r>
          </a:p>
        </p:txBody>
      </p:sp>
      <p:sp>
        <p:nvSpPr>
          <p:cNvPr id="4" name="Slide Number Placeholder 3"/>
          <p:cNvSpPr>
            <a:spLocks noGrp="1"/>
          </p:cNvSpPr>
          <p:nvPr>
            <p:ph type="sldNum" sz="quarter" idx="5"/>
          </p:nvPr>
        </p:nvSpPr>
        <p:spPr/>
        <p:txBody>
          <a:bodyPr/>
          <a:lstStyle/>
          <a:p>
            <a:fld id="{EA84C938-2662-4745-B121-FB67BD689192}" type="slidenum">
              <a:rPr lang="en-US" smtClean="0"/>
              <a:t>16</a:t>
            </a:fld>
            <a:endParaRPr lang="en-US"/>
          </a:p>
        </p:txBody>
      </p:sp>
    </p:spTree>
    <p:extLst>
      <p:ext uri="{BB962C8B-B14F-4D97-AF65-F5344CB8AC3E}">
        <p14:creationId xmlns:p14="http://schemas.microsoft.com/office/powerpoint/2010/main" val="346758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Highly speculative debris-flow runout modeling. Developed to model volcanic mudflow runouts…</a:t>
            </a:r>
          </a:p>
          <a:p>
            <a:pPr marL="171450" indent="-171450">
              <a:buFont typeface="Arial" panose="020B0604020202020204" pitchFamily="34" charset="0"/>
              <a:buChar char="•"/>
            </a:pPr>
            <a:r>
              <a:rPr lang="en-US" dirty="0"/>
              <a:t>Good and bad, but we have few examples to go on and that means for more uncertainty in our models…</a:t>
            </a:r>
          </a:p>
        </p:txBody>
      </p:sp>
      <p:sp>
        <p:nvSpPr>
          <p:cNvPr id="4" name="Slide Number Placeholder 3"/>
          <p:cNvSpPr>
            <a:spLocks noGrp="1"/>
          </p:cNvSpPr>
          <p:nvPr>
            <p:ph type="sldNum" sz="quarter" idx="5"/>
          </p:nvPr>
        </p:nvSpPr>
        <p:spPr/>
        <p:txBody>
          <a:bodyPr/>
          <a:lstStyle/>
          <a:p>
            <a:fld id="{EA84C938-2662-4745-B121-FB67BD689192}" type="slidenum">
              <a:rPr lang="en-US" smtClean="0"/>
              <a:t>17</a:t>
            </a:fld>
            <a:endParaRPr lang="en-US"/>
          </a:p>
        </p:txBody>
      </p:sp>
    </p:spTree>
    <p:extLst>
      <p:ext uri="{BB962C8B-B14F-4D97-AF65-F5344CB8AC3E}">
        <p14:creationId xmlns:p14="http://schemas.microsoft.com/office/powerpoint/2010/main" val="598593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terrestrial FOS analysis, and the deep-seated landslide analysis highlight the entire coastline as hazardous, and an area with high potential for landslides</a:t>
            </a:r>
          </a:p>
          <a:p>
            <a:pPr marL="171450" indent="-171450">
              <a:buFont typeface="Arial" panose="020B0604020202020204" pitchFamily="34" charset="0"/>
              <a:buChar char="•"/>
            </a:pPr>
            <a:r>
              <a:rPr lang="en-US" dirty="0"/>
              <a:t>Combining those hazards with coastal processes makes the instability of the coastline more complex than what can be addressed with the DOGAMI protocols alone</a:t>
            </a:r>
          </a:p>
          <a:p>
            <a:pPr marL="171450" indent="-171450">
              <a:buFont typeface="Arial" panose="020B0604020202020204" pitchFamily="34" charset="0"/>
              <a:buChar char="•"/>
            </a:pPr>
            <a:r>
              <a:rPr lang="en-US" dirty="0"/>
              <a:t>--&gt; Coastal bluff study </a:t>
            </a:r>
          </a:p>
        </p:txBody>
      </p:sp>
      <p:sp>
        <p:nvSpPr>
          <p:cNvPr id="4" name="Slide Number Placeholder 3"/>
          <p:cNvSpPr>
            <a:spLocks noGrp="1"/>
          </p:cNvSpPr>
          <p:nvPr>
            <p:ph type="sldNum" sz="quarter" idx="5"/>
          </p:nvPr>
        </p:nvSpPr>
        <p:spPr/>
        <p:txBody>
          <a:bodyPr/>
          <a:lstStyle/>
          <a:p>
            <a:fld id="{EA84C938-2662-4745-B121-FB67BD689192}" type="slidenum">
              <a:rPr lang="en-US" smtClean="0"/>
              <a:t>18</a:t>
            </a:fld>
            <a:endParaRPr lang="en-US"/>
          </a:p>
        </p:txBody>
      </p:sp>
    </p:spTree>
    <p:extLst>
      <p:ext uri="{BB962C8B-B14F-4D97-AF65-F5344CB8AC3E}">
        <p14:creationId xmlns:p14="http://schemas.microsoft.com/office/powerpoint/2010/main" val="416584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Lidar</a:t>
            </a:r>
            <a:r>
              <a:rPr lang="en-US" baseline="0" dirty="0"/>
              <a:t> = light detection and ranging data</a:t>
            </a:r>
          </a:p>
          <a:p>
            <a:pPr marL="171450" indent="-171450">
              <a:buFont typeface="Arial" panose="020B0604020202020204" pitchFamily="34" charset="0"/>
              <a:buChar char="•"/>
            </a:pPr>
            <a:r>
              <a:rPr lang="en-US" baseline="0" dirty="0"/>
              <a:t>Out-and-back technology like a Rangefinder you’d use on a golf course, but ~400,000 pulses/second for ~6 </a:t>
            </a:r>
            <a:r>
              <a:rPr lang="en-US" baseline="0" dirty="0" err="1"/>
              <a:t>hrs</a:t>
            </a:r>
            <a:endParaRPr lang="en-US" baseline="0" dirty="0"/>
          </a:p>
          <a:p>
            <a:pPr marL="171450" indent="-171450">
              <a:buFont typeface="Arial" panose="020B0604020202020204" pitchFamily="34" charset="0"/>
              <a:buChar char="•"/>
            </a:pPr>
            <a:r>
              <a:rPr lang="en-US" baseline="0" dirty="0"/>
              <a:t>Contracted professionally certified land surveyors from the DMLW that used established benchmarks to collect check points in a range of conditions</a:t>
            </a:r>
          </a:p>
          <a:p>
            <a:pPr marL="171450" indent="-171450">
              <a:buFont typeface="Arial" panose="020B0604020202020204" pitchFamily="34" charset="0"/>
              <a:buChar char="•"/>
            </a:pPr>
            <a:r>
              <a:rPr lang="en-US" baseline="0" dirty="0"/>
              <a:t>Beautiful conditions for lidar scanning and oblique aerial photography of coastline</a:t>
            </a:r>
          </a:p>
          <a:p>
            <a:pPr marL="0" indent="0">
              <a:buFont typeface="Arial" panose="020B0604020202020204" pitchFamily="34" charset="0"/>
              <a:buNone/>
            </a:pPr>
            <a:r>
              <a:rPr lang="en-US" baseline="0" dirty="0"/>
              <a:t> </a:t>
            </a:r>
            <a:endParaRPr lang="en-US" dirty="0"/>
          </a:p>
        </p:txBody>
      </p:sp>
      <p:sp>
        <p:nvSpPr>
          <p:cNvPr id="4" name="Slide Number Placeholder 3"/>
          <p:cNvSpPr>
            <a:spLocks noGrp="1"/>
          </p:cNvSpPr>
          <p:nvPr>
            <p:ph type="sldNum" sz="quarter" idx="10"/>
          </p:nvPr>
        </p:nvSpPr>
        <p:spPr/>
        <p:txBody>
          <a:bodyPr/>
          <a:lstStyle/>
          <a:p>
            <a:fld id="{EA84C938-2662-4745-B121-FB67BD689192}" type="slidenum">
              <a:rPr lang="en-US" smtClean="0"/>
              <a:t>3</a:t>
            </a:fld>
            <a:endParaRPr lang="en-US"/>
          </a:p>
        </p:txBody>
      </p:sp>
    </p:spTree>
    <p:extLst>
      <p:ext uri="{BB962C8B-B14F-4D97-AF65-F5344CB8AC3E}">
        <p14:creationId xmlns:p14="http://schemas.microsoft.com/office/powerpoint/2010/main" val="46201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Viewing 1</a:t>
            </a:r>
            <a:r>
              <a:rPr lang="en-US" baseline="0" dirty="0"/>
              <a:t> block of 210 total blocks, 61.2 million points in this block</a:t>
            </a:r>
          </a:p>
          <a:p>
            <a:pPr marL="171450" indent="-171450">
              <a:buFont typeface="Arial" panose="020B0604020202020204" pitchFamily="34" charset="0"/>
              <a:buChar char="•"/>
            </a:pPr>
            <a:r>
              <a:rPr lang="en-US" baseline="0" dirty="0"/>
              <a:t>After lidar is calibrated (correcting for airplane bumps, GPS errors) we use a series of algorithms to classify points into classes—VEG groups, GROUND, building, </a:t>
            </a:r>
            <a:r>
              <a:rPr lang="en-US" baseline="0" dirty="0" err="1"/>
              <a:t>etc</a:t>
            </a:r>
            <a:endParaRPr lang="en-US" baseline="0" dirty="0"/>
          </a:p>
          <a:p>
            <a:pPr marL="171450" indent="-171450">
              <a:buFont typeface="Arial" panose="020B0604020202020204" pitchFamily="34" charset="0"/>
              <a:buChar char="•"/>
            </a:pPr>
            <a:r>
              <a:rPr lang="en-US" baseline="0" dirty="0"/>
              <a:t>Up to 7 returns for each pulse, so if part of the signal hits a tree, another part might still be able to reach the ground</a:t>
            </a:r>
            <a:endParaRPr lang="en-US" dirty="0"/>
          </a:p>
        </p:txBody>
      </p:sp>
      <p:sp>
        <p:nvSpPr>
          <p:cNvPr id="4" name="Slide Number Placeholder 3"/>
          <p:cNvSpPr>
            <a:spLocks noGrp="1"/>
          </p:cNvSpPr>
          <p:nvPr>
            <p:ph type="sldNum" sz="quarter" idx="10"/>
          </p:nvPr>
        </p:nvSpPr>
        <p:spPr/>
        <p:txBody>
          <a:bodyPr/>
          <a:lstStyle/>
          <a:p>
            <a:fld id="{EA84C938-2662-4745-B121-FB67BD689192}" type="slidenum">
              <a:rPr lang="en-US" smtClean="0"/>
              <a:t>4</a:t>
            </a:fld>
            <a:endParaRPr lang="en-US"/>
          </a:p>
        </p:txBody>
      </p:sp>
    </p:spTree>
    <p:extLst>
      <p:ext uri="{BB962C8B-B14F-4D97-AF65-F5344CB8AC3E}">
        <p14:creationId xmlns:p14="http://schemas.microsoft.com/office/powerpoint/2010/main" val="117659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a:t>
            </a:r>
            <a:r>
              <a:rPr lang="en-US" baseline="0" dirty="0"/>
              <a:t> geomorphologist the bare ground returns are what we are most interested in</a:t>
            </a:r>
          </a:p>
          <a:p>
            <a:pPr marL="171450" indent="-171450">
              <a:buFont typeface="Arial" panose="020B0604020202020204" pitchFamily="34" charset="0"/>
              <a:buChar char="•"/>
            </a:pPr>
            <a:r>
              <a:rPr lang="en-US" baseline="0" dirty="0"/>
              <a:t>Only a relatively small portion of the total laser pulses make it to the ground </a:t>
            </a:r>
            <a:endParaRPr lang="en-US" dirty="0"/>
          </a:p>
        </p:txBody>
      </p:sp>
      <p:sp>
        <p:nvSpPr>
          <p:cNvPr id="4" name="Slide Number Placeholder 3"/>
          <p:cNvSpPr>
            <a:spLocks noGrp="1"/>
          </p:cNvSpPr>
          <p:nvPr>
            <p:ph type="sldNum" sz="quarter" idx="10"/>
          </p:nvPr>
        </p:nvSpPr>
        <p:spPr/>
        <p:txBody>
          <a:bodyPr/>
          <a:lstStyle/>
          <a:p>
            <a:fld id="{EA84C938-2662-4745-B121-FB67BD689192}" type="slidenum">
              <a:rPr lang="en-US" smtClean="0"/>
              <a:t>5</a:t>
            </a:fld>
            <a:endParaRPr lang="en-US"/>
          </a:p>
        </p:txBody>
      </p:sp>
    </p:spTree>
    <p:extLst>
      <p:ext uri="{BB962C8B-B14F-4D97-AF65-F5344CB8AC3E}">
        <p14:creationId xmlns:p14="http://schemas.microsoft.com/office/powerpoint/2010/main" val="4194779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a:t>
            </a:r>
            <a:r>
              <a:rPr lang="en-US" baseline="0" dirty="0"/>
              <a:t> we interpolate a ground surface using all the points we see the trees, buildings--everything</a:t>
            </a:r>
            <a:endParaRPr lang="en-US" dirty="0"/>
          </a:p>
        </p:txBody>
      </p:sp>
      <p:sp>
        <p:nvSpPr>
          <p:cNvPr id="4" name="Slide Number Placeholder 3"/>
          <p:cNvSpPr>
            <a:spLocks noGrp="1"/>
          </p:cNvSpPr>
          <p:nvPr>
            <p:ph type="sldNum" sz="quarter" idx="10"/>
          </p:nvPr>
        </p:nvSpPr>
        <p:spPr/>
        <p:txBody>
          <a:bodyPr/>
          <a:lstStyle/>
          <a:p>
            <a:fld id="{EA84C938-2662-4745-B121-FB67BD689192}" type="slidenum">
              <a:rPr lang="en-US" smtClean="0"/>
              <a:t>6</a:t>
            </a:fld>
            <a:endParaRPr lang="en-US"/>
          </a:p>
        </p:txBody>
      </p:sp>
    </p:spTree>
    <p:extLst>
      <p:ext uri="{BB962C8B-B14F-4D97-AF65-F5344CB8AC3E}">
        <p14:creationId xmlns:p14="http://schemas.microsoft.com/office/powerpoint/2010/main" val="240242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by utilizing just the ground returns we are able to clearly visualize landforms that otherwise wouldn’t be visible. </a:t>
            </a:r>
          </a:p>
          <a:p>
            <a:pPr marL="171450" indent="-171450">
              <a:buFont typeface="Arial" panose="020B0604020202020204" pitchFamily="34" charset="0"/>
              <a:buChar char="•"/>
            </a:pPr>
            <a:r>
              <a:rPr lang="en-US" dirty="0"/>
              <a:t>Enough points on the ground to make a 0.5 m resolution digital terrain model (DTM)</a:t>
            </a:r>
          </a:p>
        </p:txBody>
      </p:sp>
      <p:sp>
        <p:nvSpPr>
          <p:cNvPr id="4" name="Slide Number Placeholder 3"/>
          <p:cNvSpPr>
            <a:spLocks noGrp="1"/>
          </p:cNvSpPr>
          <p:nvPr>
            <p:ph type="sldNum" sz="quarter" idx="10"/>
          </p:nvPr>
        </p:nvSpPr>
        <p:spPr/>
        <p:txBody>
          <a:bodyPr/>
          <a:lstStyle/>
          <a:p>
            <a:fld id="{EA84C938-2662-4745-B121-FB67BD689192}" type="slidenum">
              <a:rPr lang="en-US" smtClean="0"/>
              <a:t>7</a:t>
            </a:fld>
            <a:endParaRPr lang="en-US"/>
          </a:p>
        </p:txBody>
      </p:sp>
    </p:spTree>
    <p:extLst>
      <p:ext uri="{BB962C8B-B14F-4D97-AF65-F5344CB8AC3E}">
        <p14:creationId xmlns:p14="http://schemas.microsoft.com/office/powerpoint/2010/main" val="1054325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then compare the ~100 points from the professional</a:t>
            </a:r>
            <a:r>
              <a:rPr lang="en-US" baseline="0" dirty="0"/>
              <a:t> surveyors from different areas on the ground (</a:t>
            </a:r>
            <a:r>
              <a:rPr lang="en-US" baseline="0" dirty="0" err="1"/>
              <a:t>unvegetated</a:t>
            </a:r>
            <a:r>
              <a:rPr lang="en-US" baseline="0" dirty="0"/>
              <a:t>, low shrubs, tall trees) to assess our errors in the elevation model</a:t>
            </a:r>
          </a:p>
          <a:p>
            <a:pPr marL="171450" indent="-171450">
              <a:buFont typeface="Arial" panose="020B0604020202020204" pitchFamily="34" charset="0"/>
              <a:buChar char="•"/>
            </a:pPr>
            <a:r>
              <a:rPr lang="en-US" baseline="0" dirty="0"/>
              <a:t>The stationary ground survey is the higher-quality standard to which we compare our airborne survey  </a:t>
            </a:r>
          </a:p>
          <a:p>
            <a:pPr marL="171450" indent="-171450">
              <a:buFont typeface="Arial" panose="020B0604020202020204" pitchFamily="34" charset="0"/>
              <a:buChar char="•"/>
            </a:pPr>
            <a:r>
              <a:rPr lang="en-US" baseline="0" dirty="0"/>
              <a:t>95 percent of the time, when we make the comparison between datasets, </a:t>
            </a:r>
          </a:p>
          <a:p>
            <a:pPr marL="628650" lvl="1" indent="-171450">
              <a:buFont typeface="Arial" panose="020B0604020202020204" pitchFamily="34" charset="0"/>
              <a:buChar char="•"/>
            </a:pPr>
            <a:r>
              <a:rPr lang="en-US" baseline="0" dirty="0"/>
              <a:t>for non-vegetated areas, our scan is at max 2.52 cm from their survey</a:t>
            </a:r>
          </a:p>
          <a:p>
            <a:pPr marL="628650" lvl="1" indent="-171450">
              <a:buFont typeface="Arial" panose="020B0604020202020204" pitchFamily="34" charset="0"/>
              <a:buChar char="•"/>
            </a:pPr>
            <a:r>
              <a:rPr lang="en-US" baseline="0" dirty="0"/>
              <a:t>For the vegetated areas, on average our scan is at max 25.76 from their survey</a:t>
            </a:r>
            <a:endParaRPr lang="en-US" dirty="0"/>
          </a:p>
        </p:txBody>
      </p:sp>
      <p:sp>
        <p:nvSpPr>
          <p:cNvPr id="4" name="Slide Number Placeholder 3"/>
          <p:cNvSpPr>
            <a:spLocks noGrp="1"/>
          </p:cNvSpPr>
          <p:nvPr>
            <p:ph type="sldNum" sz="quarter" idx="10"/>
          </p:nvPr>
        </p:nvSpPr>
        <p:spPr/>
        <p:txBody>
          <a:bodyPr/>
          <a:lstStyle/>
          <a:p>
            <a:fld id="{EA84C938-2662-4745-B121-FB67BD689192}" type="slidenum">
              <a:rPr lang="en-US" smtClean="0"/>
              <a:t>8</a:t>
            </a:fld>
            <a:endParaRPr lang="en-US"/>
          </a:p>
        </p:txBody>
      </p:sp>
    </p:spTree>
    <p:extLst>
      <p:ext uri="{BB962C8B-B14F-4D97-AF65-F5344CB8AC3E}">
        <p14:creationId xmlns:p14="http://schemas.microsoft.com/office/powerpoint/2010/main" val="424282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“Landslide” is a catch-all term, but it is not always appropriate for discussions</a:t>
            </a:r>
            <a:r>
              <a:rPr lang="en-US" baseline="0" dirty="0"/>
              <a:t> of “mast wasting,” which is the gravity-driven down-slope movement of material</a:t>
            </a:r>
          </a:p>
          <a:p>
            <a:pPr marL="171450" indent="-171450">
              <a:buFont typeface="Arial" panose="020B0604020202020204" pitchFamily="34" charset="0"/>
              <a:buChar char="•"/>
            </a:pPr>
            <a:r>
              <a:rPr lang="en-US" baseline="0" dirty="0"/>
              <a:t>Traditional “slides” move along a failure plane, curved plane = rotational slide, flat plane = translational slide</a:t>
            </a:r>
          </a:p>
          <a:p>
            <a:pPr marL="171450" indent="-171450">
              <a:buFont typeface="Arial" panose="020B0604020202020204" pitchFamily="34" charset="0"/>
              <a:buChar char="•"/>
            </a:pPr>
            <a:r>
              <a:rPr lang="en-US" baseline="0" dirty="0"/>
              <a:t>Falls/topples are straightforward</a:t>
            </a:r>
          </a:p>
          <a:p>
            <a:pPr marL="171450" indent="-171450">
              <a:buFont typeface="Arial" panose="020B0604020202020204" pitchFamily="34" charset="0"/>
              <a:buChar char="•"/>
            </a:pPr>
            <a:r>
              <a:rPr lang="en-US" baseline="0" dirty="0"/>
              <a:t>Spreads are predominately lateral movements, and are most commonly associated with liquefaction of underlying layers</a:t>
            </a:r>
          </a:p>
          <a:p>
            <a:pPr marL="171450" indent="-171450">
              <a:buFont typeface="Arial" panose="020B0604020202020204" pitchFamily="34" charset="0"/>
              <a:buChar char="•"/>
            </a:pPr>
            <a:r>
              <a:rPr lang="en-US" baseline="0" dirty="0"/>
              <a:t>Homer predominately faces hazards from flows – channelized debris flows and earth flows when soils become saturated and unstable (will show examples of these in a few slides)</a:t>
            </a:r>
          </a:p>
          <a:p>
            <a:pPr marL="171450" indent="-171450">
              <a:buFont typeface="Arial" panose="020B0604020202020204" pitchFamily="34" charset="0"/>
              <a:buChar char="•"/>
            </a:pPr>
            <a:r>
              <a:rPr lang="en-US" baseline="0" dirty="0"/>
              <a:t>Lastly, is the second most common, complex landslides that utilize a failure plane but also include characteristics of other types of mass wasting events. Homer has a very large, famous one of these (the Bluff Point landslide) that we will discuss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A84C938-2662-4745-B121-FB67BD689192}" type="slidenum">
              <a:rPr lang="en-US" smtClean="0"/>
              <a:t>9</a:t>
            </a:fld>
            <a:endParaRPr lang="en-US"/>
          </a:p>
        </p:txBody>
      </p:sp>
    </p:spTree>
    <p:extLst>
      <p:ext uri="{BB962C8B-B14F-4D97-AF65-F5344CB8AC3E}">
        <p14:creationId xmlns:p14="http://schemas.microsoft.com/office/powerpoint/2010/main" val="245197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outline the hazards using high-resolution topographic data we follow protocols designed by DOGAMI.</a:t>
            </a:r>
          </a:p>
          <a:p>
            <a:pPr marL="171450" indent="-171450">
              <a:buFont typeface="Arial" panose="020B0604020202020204" pitchFamily="34" charset="0"/>
              <a:buChar char="•"/>
            </a:pPr>
            <a:r>
              <a:rPr lang="en-US" dirty="0"/>
              <a:t>Following three main protocols will ideally produce a standard set of results, regardless of the researcher</a:t>
            </a:r>
          </a:p>
          <a:p>
            <a:pPr marL="628650" lvl="1" indent="-171450">
              <a:buFont typeface="Arial" panose="020B0604020202020204" pitchFamily="34" charset="0"/>
              <a:buChar char="•"/>
            </a:pPr>
            <a:r>
              <a:rPr lang="en-US" dirty="0"/>
              <a:t>The landslide inventory complete with landslide characteristics where decipherable</a:t>
            </a:r>
          </a:p>
          <a:p>
            <a:pPr marL="628650" lvl="1" indent="-171450">
              <a:buFont typeface="Arial" panose="020B0604020202020204" pitchFamily="34" charset="0"/>
              <a:buChar char="•"/>
            </a:pPr>
            <a:r>
              <a:rPr lang="en-US" dirty="0"/>
              <a:t>A shallow landslide susceptibility map (also known as a FOS map), that will outline the debris flow hazards for Homer</a:t>
            </a:r>
          </a:p>
          <a:p>
            <a:pPr marL="628650" lvl="1" indent="-171450">
              <a:buFont typeface="Arial" panose="020B0604020202020204" pitchFamily="34" charset="0"/>
              <a:buChar char="•"/>
            </a:pPr>
            <a:r>
              <a:rPr lang="en-US" dirty="0"/>
              <a:t>And a deep-seated landslide susceptibility map that highlights areas of known slope failures that tend to fail successively/progressively over geologic time.</a:t>
            </a:r>
          </a:p>
        </p:txBody>
      </p:sp>
      <p:sp>
        <p:nvSpPr>
          <p:cNvPr id="4" name="Slide Number Placeholder 3"/>
          <p:cNvSpPr>
            <a:spLocks noGrp="1"/>
          </p:cNvSpPr>
          <p:nvPr>
            <p:ph type="sldNum" sz="quarter" idx="5"/>
          </p:nvPr>
        </p:nvSpPr>
        <p:spPr/>
        <p:txBody>
          <a:bodyPr/>
          <a:lstStyle/>
          <a:p>
            <a:fld id="{EA84C938-2662-4745-B121-FB67BD689192}" type="slidenum">
              <a:rPr lang="en-US" smtClean="0"/>
              <a:t>10</a:t>
            </a:fld>
            <a:endParaRPr lang="en-US"/>
          </a:p>
        </p:txBody>
      </p:sp>
    </p:spTree>
    <p:extLst>
      <p:ext uri="{BB962C8B-B14F-4D97-AF65-F5344CB8AC3E}">
        <p14:creationId xmlns:p14="http://schemas.microsoft.com/office/powerpoint/2010/main" val="380809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B4D281-2454-45BC-93AC-8734F5D9CA0D}"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43016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B4D281-2454-45BC-93AC-8734F5D9CA0D}"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404245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B4D281-2454-45BC-93AC-8734F5D9CA0D}"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632223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B4D281-2454-45BC-93AC-8734F5D9CA0D}"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18327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B4D281-2454-45BC-93AC-8734F5D9CA0D}"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330683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B4D281-2454-45BC-93AC-8734F5D9CA0D}"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386853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B4D281-2454-45BC-93AC-8734F5D9CA0D}" type="datetimeFigureOut">
              <a:rPr lang="en-US" smtClean="0"/>
              <a:t>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2376739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B4D281-2454-45BC-93AC-8734F5D9CA0D}" type="datetimeFigureOut">
              <a:rPr lang="en-US" smtClean="0"/>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1374676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B4D281-2454-45BC-93AC-8734F5D9CA0D}" type="datetimeFigureOut">
              <a:rPr lang="en-US" smtClean="0"/>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254436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B4D281-2454-45BC-93AC-8734F5D9CA0D}"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356264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B4D281-2454-45BC-93AC-8734F5D9CA0D}"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DB23C-7231-4D59-87A1-D5A8C30DE6E2}" type="slidenum">
              <a:rPr lang="en-US" smtClean="0"/>
              <a:t>‹#›</a:t>
            </a:fld>
            <a:endParaRPr lang="en-US"/>
          </a:p>
        </p:txBody>
      </p:sp>
    </p:spTree>
    <p:extLst>
      <p:ext uri="{BB962C8B-B14F-4D97-AF65-F5344CB8AC3E}">
        <p14:creationId xmlns:p14="http://schemas.microsoft.com/office/powerpoint/2010/main" val="199318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0">
              <a:schemeClr val="accent1">
                <a:lumMod val="95000"/>
                <a:lumOff val="5000"/>
              </a:schemeClr>
            </a:gs>
            <a:gs pos="100000">
              <a:schemeClr val="accent5">
                <a:lumMod val="5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4D281-2454-45BC-93AC-8734F5D9CA0D}" type="datetimeFigureOut">
              <a:rPr lang="en-US" smtClean="0"/>
              <a:t>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DB23C-7231-4D59-87A1-D5A8C30DE6E2}" type="slidenum">
              <a:rPr lang="en-US" smtClean="0"/>
              <a:t>‹#›</a:t>
            </a:fld>
            <a:endParaRPr lang="en-US"/>
          </a:p>
        </p:txBody>
      </p:sp>
    </p:spTree>
    <p:extLst>
      <p:ext uri="{BB962C8B-B14F-4D97-AF65-F5344CB8AC3E}">
        <p14:creationId xmlns:p14="http://schemas.microsoft.com/office/powerpoint/2010/main" val="1089227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2.emf"/><Relationship Id="rId18" Type="http://schemas.openxmlformats.org/officeDocument/2006/relationships/oleObject" Target="../embeddings/oleObject9.bin"/><Relationship Id="rId3" Type="http://schemas.openxmlformats.org/officeDocument/2006/relationships/notesSlide" Target="../notesSlides/notesSlide12.xml"/><Relationship Id="rId7" Type="http://schemas.openxmlformats.org/officeDocument/2006/relationships/image" Target="../media/image29.emf"/><Relationship Id="rId12" Type="http://schemas.openxmlformats.org/officeDocument/2006/relationships/oleObject" Target="../embeddings/oleObject6.bin"/><Relationship Id="rId17" Type="http://schemas.openxmlformats.org/officeDocument/2006/relationships/image" Target="../media/image34.e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1.emf"/><Relationship Id="rId5" Type="http://schemas.openxmlformats.org/officeDocument/2006/relationships/image" Target="../media/image28.emf"/><Relationship Id="rId15" Type="http://schemas.openxmlformats.org/officeDocument/2006/relationships/image" Target="../media/image33.emf"/><Relationship Id="rId10" Type="http://schemas.openxmlformats.org/officeDocument/2006/relationships/oleObject" Target="../embeddings/oleObject5.bin"/><Relationship Id="rId19" Type="http://schemas.openxmlformats.org/officeDocument/2006/relationships/image" Target="../media/image35.emf"/><Relationship Id="rId4" Type="http://schemas.openxmlformats.org/officeDocument/2006/relationships/oleObject" Target="../embeddings/oleObject2.bin"/><Relationship Id="rId9" Type="http://schemas.openxmlformats.org/officeDocument/2006/relationships/image" Target="../media/image30.emf"/><Relationship Id="rId1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1.emf"/><Relationship Id="rId3" Type="http://schemas.openxmlformats.org/officeDocument/2006/relationships/notesSlide" Target="../notesSlides/notesSlide14.xml"/><Relationship Id="rId7" Type="http://schemas.openxmlformats.org/officeDocument/2006/relationships/oleObject" Target="../embeddings/oleObject11.bin"/><Relationship Id="rId12"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8.emf"/><Relationship Id="rId11" Type="http://schemas.openxmlformats.org/officeDocument/2006/relationships/image" Target="../media/image40.emf"/><Relationship Id="rId5" Type="http://schemas.openxmlformats.org/officeDocument/2006/relationships/oleObject" Target="../embeddings/oleObject10.bin"/><Relationship Id="rId10" Type="http://schemas.openxmlformats.org/officeDocument/2006/relationships/oleObject" Target="../embeddings/oleObject12.bin"/><Relationship Id="rId4" Type="http://schemas.openxmlformats.org/officeDocument/2006/relationships/image" Target="../media/image42.tiff"/><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5.xml"/><Relationship Id="rId7"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5.bin"/><Relationship Id="rId5" Type="http://schemas.openxmlformats.org/officeDocument/2006/relationships/image" Target="../media/image44.emf"/><Relationship Id="rId10" Type="http://schemas.openxmlformats.org/officeDocument/2006/relationships/image" Target="../media/image48.jpeg"/><Relationship Id="rId4" Type="http://schemas.openxmlformats.org/officeDocument/2006/relationships/oleObject" Target="../embeddings/oleObject14.bin"/><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2097" y="1363317"/>
            <a:ext cx="9865118" cy="2387600"/>
          </a:xfrm>
        </p:spPr>
        <p:txBody>
          <a:bodyPr>
            <a:normAutofit fontScale="90000"/>
          </a:bodyPr>
          <a:lstStyle/>
          <a:p>
            <a:r>
              <a:rPr lang="en-US" b="1" dirty="0" smtClean="0">
                <a:solidFill>
                  <a:schemeClr val="bg1"/>
                </a:solidFill>
              </a:rPr>
              <a:t>Preliminary Results: Homer Landslide </a:t>
            </a:r>
            <a:r>
              <a:rPr lang="en-US" b="1" dirty="0">
                <a:solidFill>
                  <a:schemeClr val="bg1"/>
                </a:solidFill>
              </a:rPr>
              <a:t>Hazard </a:t>
            </a:r>
            <a:r>
              <a:rPr lang="en-US" b="1">
                <a:solidFill>
                  <a:schemeClr val="bg1"/>
                </a:solidFill>
              </a:rPr>
              <a:t>Resiliency </a:t>
            </a:r>
            <a:r>
              <a:rPr lang="en-US" b="1" smtClean="0">
                <a:solidFill>
                  <a:schemeClr val="bg1"/>
                </a:solidFill>
              </a:rPr>
              <a:t>Project</a:t>
            </a:r>
            <a:r>
              <a:rPr lang="en-US" b="1" dirty="0">
                <a:solidFill>
                  <a:schemeClr val="bg1"/>
                </a:solidFill>
              </a:rPr>
              <a:t/>
            </a:r>
            <a:br>
              <a:rPr lang="en-US" b="1" dirty="0">
                <a:solidFill>
                  <a:schemeClr val="bg1"/>
                </a:solidFill>
              </a:rPr>
            </a:br>
            <a:endParaRPr lang="en-US" sz="3600" b="1" dirty="0">
              <a:solidFill>
                <a:schemeClr val="bg1"/>
              </a:solidFill>
            </a:endParaRPr>
          </a:p>
        </p:txBody>
      </p:sp>
      <p:sp>
        <p:nvSpPr>
          <p:cNvPr id="3" name="Subtitle 2"/>
          <p:cNvSpPr>
            <a:spLocks noGrp="1"/>
          </p:cNvSpPr>
          <p:nvPr>
            <p:ph type="subTitle" idx="1"/>
          </p:nvPr>
        </p:nvSpPr>
        <p:spPr>
          <a:xfrm>
            <a:off x="1472656" y="4831557"/>
            <a:ext cx="9144000" cy="1655762"/>
          </a:xfrm>
        </p:spPr>
        <p:txBody>
          <a:bodyPr>
            <a:normAutofit lnSpcReduction="10000"/>
          </a:bodyPr>
          <a:lstStyle/>
          <a:p>
            <a:r>
              <a:rPr lang="en-US" dirty="0">
                <a:solidFill>
                  <a:schemeClr val="bg1"/>
                </a:solidFill>
              </a:rPr>
              <a:t>January 15, 2020</a:t>
            </a:r>
          </a:p>
          <a:p>
            <a:r>
              <a:rPr lang="en-US" dirty="0">
                <a:solidFill>
                  <a:schemeClr val="bg1"/>
                </a:solidFill>
              </a:rPr>
              <a:t>Barrett Salisbury, Ph.D.</a:t>
            </a:r>
          </a:p>
          <a:p>
            <a:r>
              <a:rPr lang="en-US" dirty="0">
                <a:solidFill>
                  <a:schemeClr val="bg1"/>
                </a:solidFill>
              </a:rPr>
              <a:t>Alaska Division of Geological &amp; Geophysical Surveys</a:t>
            </a:r>
          </a:p>
          <a:p>
            <a:r>
              <a:rPr lang="en-US" dirty="0">
                <a:solidFill>
                  <a:schemeClr val="bg1"/>
                </a:solidFill>
              </a:rPr>
              <a:t>FEMA CTP, projected completion 09/2020</a:t>
            </a:r>
          </a:p>
          <a:p>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089" y="4429919"/>
            <a:ext cx="2288250" cy="22882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661" y="4403947"/>
            <a:ext cx="2185561" cy="2288251"/>
          </a:xfrm>
          <a:prstGeom prst="rect">
            <a:avLst/>
          </a:prstGeom>
        </p:spPr>
      </p:pic>
    </p:spTree>
    <p:extLst>
      <p:ext uri="{BB962C8B-B14F-4D97-AF65-F5344CB8AC3E}">
        <p14:creationId xmlns:p14="http://schemas.microsoft.com/office/powerpoint/2010/main" val="234905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1" y="137439"/>
            <a:ext cx="7897327" cy="65160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1" y="6081868"/>
            <a:ext cx="5744377" cy="5715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453" y="1385362"/>
            <a:ext cx="6439799" cy="64779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3507" y="2192978"/>
            <a:ext cx="6030167" cy="609685"/>
          </a:xfrm>
          <a:prstGeom prst="rect">
            <a:avLst/>
          </a:prstGeom>
        </p:spPr>
      </p:pic>
    </p:spTree>
    <p:extLst>
      <p:ext uri="{BB962C8B-B14F-4D97-AF65-F5344CB8AC3E}">
        <p14:creationId xmlns:p14="http://schemas.microsoft.com/office/powerpoint/2010/main" val="2203500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81907800"/>
              </p:ext>
            </p:extLst>
          </p:nvPr>
        </p:nvGraphicFramePr>
        <p:xfrm>
          <a:off x="-990877" y="-531628"/>
          <a:ext cx="14189336" cy="7612912"/>
        </p:xfrm>
        <a:graphic>
          <a:graphicData uri="http://schemas.openxmlformats.org/presentationml/2006/ole">
            <mc:AlternateContent xmlns:mc="http://schemas.openxmlformats.org/markup-compatibility/2006">
              <mc:Choice xmlns:v="urn:schemas-microsoft-com:vml" Requires="v">
                <p:oleObj spid="_x0000_s1124" name="Acrobat Document" r:id="rId4" imgW="13173009" imgH="7067550" progId="Acrobat.Document.11">
                  <p:embed/>
                </p:oleObj>
              </mc:Choice>
              <mc:Fallback>
                <p:oleObj name="Acrobat Document" r:id="rId4" imgW="13173009" imgH="7067550" progId="Acrobat.Document.11">
                  <p:embed/>
                  <p:pic>
                    <p:nvPicPr>
                      <p:cNvPr id="0" name=""/>
                      <p:cNvPicPr/>
                      <p:nvPr/>
                    </p:nvPicPr>
                    <p:blipFill>
                      <a:blip r:embed="rId5"/>
                      <a:stretch>
                        <a:fillRect/>
                      </a:stretch>
                    </p:blipFill>
                    <p:spPr>
                      <a:xfrm>
                        <a:off x="-990877" y="-531628"/>
                        <a:ext cx="14189336" cy="7612912"/>
                      </a:xfrm>
                      <a:prstGeom prst="rect">
                        <a:avLst/>
                      </a:prstGeom>
                    </p:spPr>
                  </p:pic>
                </p:oleObj>
              </mc:Fallback>
            </mc:AlternateContent>
          </a:graphicData>
        </a:graphic>
      </p:graphicFrame>
    </p:spTree>
    <p:extLst>
      <p:ext uri="{BB962C8B-B14F-4D97-AF65-F5344CB8AC3E}">
        <p14:creationId xmlns:p14="http://schemas.microsoft.com/office/powerpoint/2010/main" val="4162341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48" y="-1"/>
            <a:ext cx="5847809" cy="599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839" y="0"/>
            <a:ext cx="5673685" cy="5996763"/>
          </a:xfrm>
          <a:prstGeom prst="rect">
            <a:avLst/>
          </a:prstGeom>
        </p:spPr>
      </p:pic>
      <p:sp>
        <p:nvSpPr>
          <p:cNvPr id="6" name="TextBox 5"/>
          <p:cNvSpPr txBox="1"/>
          <p:nvPr/>
        </p:nvSpPr>
        <p:spPr>
          <a:xfrm>
            <a:off x="2546447" y="5996762"/>
            <a:ext cx="1244009" cy="707886"/>
          </a:xfrm>
          <a:prstGeom prst="rect">
            <a:avLst/>
          </a:prstGeom>
          <a:noFill/>
        </p:spPr>
        <p:txBody>
          <a:bodyPr wrap="square" rtlCol="0">
            <a:spAutoFit/>
          </a:bodyPr>
          <a:lstStyle/>
          <a:p>
            <a:r>
              <a:rPr lang="en-US" sz="4000" dirty="0">
                <a:solidFill>
                  <a:schemeClr val="bg1"/>
                </a:solidFill>
              </a:rPr>
              <a:t>1952</a:t>
            </a:r>
          </a:p>
        </p:txBody>
      </p:sp>
      <p:sp>
        <p:nvSpPr>
          <p:cNvPr id="7" name="TextBox 6"/>
          <p:cNvSpPr txBox="1"/>
          <p:nvPr/>
        </p:nvSpPr>
        <p:spPr>
          <a:xfrm>
            <a:off x="8716874" y="6024163"/>
            <a:ext cx="1244009" cy="707886"/>
          </a:xfrm>
          <a:prstGeom prst="rect">
            <a:avLst/>
          </a:prstGeom>
          <a:noFill/>
        </p:spPr>
        <p:txBody>
          <a:bodyPr wrap="square" rtlCol="0">
            <a:spAutoFit/>
          </a:bodyPr>
          <a:lstStyle/>
          <a:p>
            <a:r>
              <a:rPr lang="en-US" sz="4000" dirty="0">
                <a:solidFill>
                  <a:schemeClr val="bg1"/>
                </a:solidFill>
              </a:rPr>
              <a:t>1975</a:t>
            </a:r>
          </a:p>
        </p:txBody>
      </p:sp>
      <p:cxnSp>
        <p:nvCxnSpPr>
          <p:cNvPr id="9" name="Straight Arrow Connector 8"/>
          <p:cNvCxnSpPr/>
          <p:nvPr/>
        </p:nvCxnSpPr>
        <p:spPr>
          <a:xfrm flipH="1">
            <a:off x="4964037" y="1068571"/>
            <a:ext cx="574158" cy="244549"/>
          </a:xfrm>
          <a:prstGeom prst="straightConnector1">
            <a:avLst/>
          </a:prstGeom>
          <a:ln w="508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0744052" y="1259957"/>
            <a:ext cx="574158" cy="244549"/>
          </a:xfrm>
          <a:prstGeom prst="straightConnector1">
            <a:avLst/>
          </a:prstGeom>
          <a:ln w="508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35569" y="2283344"/>
            <a:ext cx="265763" cy="476691"/>
          </a:xfrm>
          <a:prstGeom prst="straightConnector1">
            <a:avLst/>
          </a:prstGeom>
          <a:ln w="508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824822" y="2446376"/>
            <a:ext cx="265763" cy="476691"/>
          </a:xfrm>
          <a:prstGeom prst="straightConnector1">
            <a:avLst/>
          </a:prstGeom>
          <a:ln w="508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64735" y="1068571"/>
            <a:ext cx="19416" cy="598965"/>
          </a:xfrm>
          <a:prstGeom prst="straightConnector1">
            <a:avLst/>
          </a:prstGeom>
          <a:ln w="508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546447" y="1313120"/>
            <a:ext cx="338547" cy="506816"/>
          </a:xfrm>
          <a:prstGeom prst="straightConnector1">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096615" y="1343242"/>
            <a:ext cx="19416" cy="598965"/>
          </a:xfrm>
          <a:prstGeom prst="straightConnector1">
            <a:avLst/>
          </a:prstGeom>
          <a:ln w="508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378327" y="1587791"/>
            <a:ext cx="338547" cy="506816"/>
          </a:xfrm>
          <a:prstGeom prst="straightConnector1">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64735" y="3053315"/>
            <a:ext cx="265763" cy="476691"/>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953055" y="3399758"/>
            <a:ext cx="265763" cy="476691"/>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23066" y="2360428"/>
            <a:ext cx="518381" cy="324293"/>
          </a:xfrm>
          <a:prstGeom prst="straightConnector1">
            <a:avLst/>
          </a:prstGeom>
          <a:ln w="508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893908" y="2836233"/>
            <a:ext cx="518381" cy="324293"/>
          </a:xfrm>
          <a:prstGeom prst="straightConnector1">
            <a:avLst/>
          </a:prstGeom>
          <a:ln w="508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27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703532129"/>
              </p:ext>
            </p:extLst>
          </p:nvPr>
        </p:nvGraphicFramePr>
        <p:xfrm>
          <a:off x="-1" y="0"/>
          <a:ext cx="12180313" cy="6535024"/>
        </p:xfrm>
        <a:graphic>
          <a:graphicData uri="http://schemas.openxmlformats.org/presentationml/2006/ole">
            <mc:AlternateContent xmlns:mc="http://schemas.openxmlformats.org/markup-compatibility/2006">
              <mc:Choice xmlns:v="urn:schemas-microsoft-com:vml" Requires="v">
                <p:oleObj spid="_x0000_s2802" name="Acrobat Document" r:id="rId4" imgW="13173009" imgH="7067550" progId="Acrobat.Document.11">
                  <p:embed/>
                </p:oleObj>
              </mc:Choice>
              <mc:Fallback>
                <p:oleObj name="Acrobat Document" r:id="rId4" imgW="13173009" imgH="7067550" progId="Acrobat.Document.11">
                  <p:embed/>
                  <p:pic>
                    <p:nvPicPr>
                      <p:cNvPr id="0" name=""/>
                      <p:cNvPicPr/>
                      <p:nvPr/>
                    </p:nvPicPr>
                    <p:blipFill>
                      <a:blip r:embed="rId5"/>
                      <a:stretch>
                        <a:fillRect/>
                      </a:stretch>
                    </p:blipFill>
                    <p:spPr>
                      <a:xfrm>
                        <a:off x="-1" y="0"/>
                        <a:ext cx="12180313" cy="6535024"/>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4795392"/>
              </p:ext>
            </p:extLst>
          </p:nvPr>
        </p:nvGraphicFramePr>
        <p:xfrm>
          <a:off x="0" y="0"/>
          <a:ext cx="12180310" cy="6535023"/>
        </p:xfrm>
        <a:graphic>
          <a:graphicData uri="http://schemas.openxmlformats.org/presentationml/2006/ole">
            <mc:AlternateContent xmlns:mc="http://schemas.openxmlformats.org/markup-compatibility/2006">
              <mc:Choice xmlns:v="urn:schemas-microsoft-com:vml" Requires="v">
                <p:oleObj spid="_x0000_s2803" name="Acrobat Document" r:id="rId6" imgW="13173009" imgH="7067550" progId="Acrobat.Document.11">
                  <p:embed/>
                </p:oleObj>
              </mc:Choice>
              <mc:Fallback>
                <p:oleObj name="Acrobat Document" r:id="rId6" imgW="13173009" imgH="7067550" progId="Acrobat.Document.11">
                  <p:embed/>
                  <p:pic>
                    <p:nvPicPr>
                      <p:cNvPr id="0" name=""/>
                      <p:cNvPicPr/>
                      <p:nvPr/>
                    </p:nvPicPr>
                    <p:blipFill>
                      <a:blip r:embed="rId7"/>
                      <a:stretch>
                        <a:fillRect/>
                      </a:stretch>
                    </p:blipFill>
                    <p:spPr>
                      <a:xfrm>
                        <a:off x="0" y="0"/>
                        <a:ext cx="12180310" cy="653502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59520682"/>
              </p:ext>
            </p:extLst>
          </p:nvPr>
        </p:nvGraphicFramePr>
        <p:xfrm>
          <a:off x="0" y="-1"/>
          <a:ext cx="12180312" cy="6535023"/>
        </p:xfrm>
        <a:graphic>
          <a:graphicData uri="http://schemas.openxmlformats.org/presentationml/2006/ole">
            <mc:AlternateContent xmlns:mc="http://schemas.openxmlformats.org/markup-compatibility/2006">
              <mc:Choice xmlns:v="urn:schemas-microsoft-com:vml" Requires="v">
                <p:oleObj spid="_x0000_s2804" name="Acrobat Document" r:id="rId8" imgW="13173009" imgH="7067550" progId="Acrobat.Document.11">
                  <p:embed/>
                </p:oleObj>
              </mc:Choice>
              <mc:Fallback>
                <p:oleObj name="Acrobat Document" r:id="rId8" imgW="13173009" imgH="7067550" progId="Acrobat.Document.11">
                  <p:embed/>
                  <p:pic>
                    <p:nvPicPr>
                      <p:cNvPr id="0" name=""/>
                      <p:cNvPicPr/>
                      <p:nvPr/>
                    </p:nvPicPr>
                    <p:blipFill>
                      <a:blip r:embed="rId9"/>
                      <a:stretch>
                        <a:fillRect/>
                      </a:stretch>
                    </p:blipFill>
                    <p:spPr>
                      <a:xfrm>
                        <a:off x="0" y="-1"/>
                        <a:ext cx="12180312" cy="653502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420208225"/>
              </p:ext>
            </p:extLst>
          </p:nvPr>
        </p:nvGraphicFramePr>
        <p:xfrm>
          <a:off x="0" y="0"/>
          <a:ext cx="12180306" cy="6535021"/>
        </p:xfrm>
        <a:graphic>
          <a:graphicData uri="http://schemas.openxmlformats.org/presentationml/2006/ole">
            <mc:AlternateContent xmlns:mc="http://schemas.openxmlformats.org/markup-compatibility/2006">
              <mc:Choice xmlns:v="urn:schemas-microsoft-com:vml" Requires="v">
                <p:oleObj spid="_x0000_s2805" name="Acrobat Document" r:id="rId10" imgW="13173009" imgH="7067550" progId="Acrobat.Document.11">
                  <p:embed/>
                </p:oleObj>
              </mc:Choice>
              <mc:Fallback>
                <p:oleObj name="Acrobat Document" r:id="rId10" imgW="13173009" imgH="7067550" progId="Acrobat.Document.11">
                  <p:embed/>
                  <p:pic>
                    <p:nvPicPr>
                      <p:cNvPr id="0" name=""/>
                      <p:cNvPicPr/>
                      <p:nvPr/>
                    </p:nvPicPr>
                    <p:blipFill>
                      <a:blip r:embed="rId11"/>
                      <a:stretch>
                        <a:fillRect/>
                      </a:stretch>
                    </p:blipFill>
                    <p:spPr>
                      <a:xfrm>
                        <a:off x="0" y="0"/>
                        <a:ext cx="12180306" cy="653502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06305030"/>
              </p:ext>
            </p:extLst>
          </p:nvPr>
        </p:nvGraphicFramePr>
        <p:xfrm>
          <a:off x="0" y="0"/>
          <a:ext cx="12180311" cy="6535021"/>
        </p:xfrm>
        <a:graphic>
          <a:graphicData uri="http://schemas.openxmlformats.org/presentationml/2006/ole">
            <mc:AlternateContent xmlns:mc="http://schemas.openxmlformats.org/markup-compatibility/2006">
              <mc:Choice xmlns:v="urn:schemas-microsoft-com:vml" Requires="v">
                <p:oleObj spid="_x0000_s2806" name="Acrobat Document" r:id="rId12" imgW="13173009" imgH="7067550" progId="Acrobat.Document.11">
                  <p:embed/>
                </p:oleObj>
              </mc:Choice>
              <mc:Fallback>
                <p:oleObj name="Acrobat Document" r:id="rId12" imgW="13173009" imgH="7067550" progId="Acrobat.Document.11">
                  <p:embed/>
                  <p:pic>
                    <p:nvPicPr>
                      <p:cNvPr id="0" name=""/>
                      <p:cNvPicPr/>
                      <p:nvPr/>
                    </p:nvPicPr>
                    <p:blipFill>
                      <a:blip r:embed="rId13"/>
                      <a:stretch>
                        <a:fillRect/>
                      </a:stretch>
                    </p:blipFill>
                    <p:spPr>
                      <a:xfrm>
                        <a:off x="0" y="0"/>
                        <a:ext cx="12180311" cy="6535021"/>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532844675"/>
              </p:ext>
            </p:extLst>
          </p:nvPr>
        </p:nvGraphicFramePr>
        <p:xfrm>
          <a:off x="-1" y="-3"/>
          <a:ext cx="12180311" cy="6535023"/>
        </p:xfrm>
        <a:graphic>
          <a:graphicData uri="http://schemas.openxmlformats.org/presentationml/2006/ole">
            <mc:AlternateContent xmlns:mc="http://schemas.openxmlformats.org/markup-compatibility/2006">
              <mc:Choice xmlns:v="urn:schemas-microsoft-com:vml" Requires="v">
                <p:oleObj spid="_x0000_s2807" name="Acrobat Document" r:id="rId14" imgW="13173009" imgH="7067550" progId="Acrobat.Document.11">
                  <p:embed/>
                </p:oleObj>
              </mc:Choice>
              <mc:Fallback>
                <p:oleObj name="Acrobat Document" r:id="rId14" imgW="13173009" imgH="7067550" progId="Acrobat.Document.11">
                  <p:embed/>
                  <p:pic>
                    <p:nvPicPr>
                      <p:cNvPr id="0" name=""/>
                      <p:cNvPicPr/>
                      <p:nvPr/>
                    </p:nvPicPr>
                    <p:blipFill>
                      <a:blip r:embed="rId15"/>
                      <a:stretch>
                        <a:fillRect/>
                      </a:stretch>
                    </p:blipFill>
                    <p:spPr>
                      <a:xfrm>
                        <a:off x="-1" y="-3"/>
                        <a:ext cx="12180311" cy="653502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70587431"/>
              </p:ext>
            </p:extLst>
          </p:nvPr>
        </p:nvGraphicFramePr>
        <p:xfrm>
          <a:off x="-1" y="0"/>
          <a:ext cx="12180305" cy="6535020"/>
        </p:xfrm>
        <a:graphic>
          <a:graphicData uri="http://schemas.openxmlformats.org/presentationml/2006/ole">
            <mc:AlternateContent xmlns:mc="http://schemas.openxmlformats.org/markup-compatibility/2006">
              <mc:Choice xmlns:v="urn:schemas-microsoft-com:vml" Requires="v">
                <p:oleObj spid="_x0000_s2808" name="Acrobat Document" r:id="rId16" imgW="13173009" imgH="7067550" progId="Acrobat.Document.11">
                  <p:embed/>
                </p:oleObj>
              </mc:Choice>
              <mc:Fallback>
                <p:oleObj name="Acrobat Document" r:id="rId16" imgW="13173009" imgH="7067550" progId="Acrobat.Document.11">
                  <p:embed/>
                  <p:pic>
                    <p:nvPicPr>
                      <p:cNvPr id="0" name=""/>
                      <p:cNvPicPr/>
                      <p:nvPr/>
                    </p:nvPicPr>
                    <p:blipFill>
                      <a:blip r:embed="rId17"/>
                      <a:stretch>
                        <a:fillRect/>
                      </a:stretch>
                    </p:blipFill>
                    <p:spPr>
                      <a:xfrm>
                        <a:off x="-1" y="0"/>
                        <a:ext cx="12180305" cy="653502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080884651"/>
              </p:ext>
            </p:extLst>
          </p:nvPr>
        </p:nvGraphicFramePr>
        <p:xfrm>
          <a:off x="-1" y="1"/>
          <a:ext cx="12180305" cy="6535019"/>
        </p:xfrm>
        <a:graphic>
          <a:graphicData uri="http://schemas.openxmlformats.org/presentationml/2006/ole">
            <mc:AlternateContent xmlns:mc="http://schemas.openxmlformats.org/markup-compatibility/2006">
              <mc:Choice xmlns:v="urn:schemas-microsoft-com:vml" Requires="v">
                <p:oleObj spid="_x0000_s2809" name="Acrobat Document" r:id="rId18" imgW="13173009" imgH="7067550" progId="Acrobat.Document.11">
                  <p:embed/>
                </p:oleObj>
              </mc:Choice>
              <mc:Fallback>
                <p:oleObj name="Acrobat Document" r:id="rId18" imgW="13173009" imgH="7067550" progId="Acrobat.Document.11">
                  <p:embed/>
                  <p:pic>
                    <p:nvPicPr>
                      <p:cNvPr id="0" name=""/>
                      <p:cNvPicPr/>
                      <p:nvPr/>
                    </p:nvPicPr>
                    <p:blipFill>
                      <a:blip r:embed="rId19"/>
                      <a:stretch>
                        <a:fillRect/>
                      </a:stretch>
                    </p:blipFill>
                    <p:spPr>
                      <a:xfrm>
                        <a:off x="-1" y="1"/>
                        <a:ext cx="12180305" cy="6535019"/>
                      </a:xfrm>
                      <a:prstGeom prst="rect">
                        <a:avLst/>
                      </a:prstGeom>
                    </p:spPr>
                  </p:pic>
                </p:oleObj>
              </mc:Fallback>
            </mc:AlternateContent>
          </a:graphicData>
        </a:graphic>
      </p:graphicFrame>
    </p:spTree>
    <p:extLst>
      <p:ext uri="{BB962C8B-B14F-4D97-AF65-F5344CB8AC3E}">
        <p14:creationId xmlns:p14="http://schemas.microsoft.com/office/powerpoint/2010/main" val="297057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47" y="251670"/>
            <a:ext cx="6986225" cy="625818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078" y="528505"/>
            <a:ext cx="3992726" cy="4441971"/>
          </a:xfrm>
          <a:prstGeom prst="rect">
            <a:avLst/>
          </a:prstGeom>
        </p:spPr>
      </p:pic>
    </p:spTree>
    <p:extLst>
      <p:ext uri="{BB962C8B-B14F-4D97-AF65-F5344CB8AC3E}">
        <p14:creationId xmlns:p14="http://schemas.microsoft.com/office/powerpoint/2010/main" val="1696217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49" y="0"/>
            <a:ext cx="11277702" cy="68580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166480039"/>
              </p:ext>
            </p:extLst>
          </p:nvPr>
        </p:nvGraphicFramePr>
        <p:xfrm>
          <a:off x="-4437" y="0"/>
          <a:ext cx="12196437" cy="6543675"/>
        </p:xfrm>
        <a:graphic>
          <a:graphicData uri="http://schemas.openxmlformats.org/presentationml/2006/ole">
            <mc:AlternateContent xmlns:mc="http://schemas.openxmlformats.org/markup-compatibility/2006">
              <mc:Choice xmlns:v="urn:schemas-microsoft-com:vml" Requires="v">
                <p:oleObj spid="_x0000_s4472" name="Acrobat Document" r:id="rId5" imgW="13173009" imgH="7067550" progId="Acrobat.Document.11">
                  <p:embed/>
                </p:oleObj>
              </mc:Choice>
              <mc:Fallback>
                <p:oleObj name="Acrobat Document" r:id="rId5" imgW="13173009" imgH="7067550" progId="Acrobat.Document.11">
                  <p:embed/>
                  <p:pic>
                    <p:nvPicPr>
                      <p:cNvPr id="0" name=""/>
                      <p:cNvPicPr/>
                      <p:nvPr/>
                    </p:nvPicPr>
                    <p:blipFill>
                      <a:blip r:embed="rId6"/>
                      <a:stretch>
                        <a:fillRect/>
                      </a:stretch>
                    </p:blipFill>
                    <p:spPr>
                      <a:xfrm>
                        <a:off x="-4437" y="0"/>
                        <a:ext cx="12196437" cy="65436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65353538"/>
              </p:ext>
            </p:extLst>
          </p:nvPr>
        </p:nvGraphicFramePr>
        <p:xfrm>
          <a:off x="0" y="0"/>
          <a:ext cx="12196437" cy="6543675"/>
        </p:xfrm>
        <a:graphic>
          <a:graphicData uri="http://schemas.openxmlformats.org/presentationml/2006/ole">
            <mc:AlternateContent xmlns:mc="http://schemas.openxmlformats.org/markup-compatibility/2006">
              <mc:Choice xmlns:v="urn:schemas-microsoft-com:vml" Requires="v">
                <p:oleObj spid="_x0000_s4473" name="Acrobat Document" r:id="rId7" imgW="13173009" imgH="7067550" progId="Acrobat.Document.11">
                  <p:embed/>
                </p:oleObj>
              </mc:Choice>
              <mc:Fallback>
                <p:oleObj name="Acrobat Document" r:id="rId7" imgW="13173009" imgH="7067550" progId="Acrobat.Document.11">
                  <p:embed/>
                  <p:pic>
                    <p:nvPicPr>
                      <p:cNvPr id="0" name=""/>
                      <p:cNvPicPr/>
                      <p:nvPr/>
                    </p:nvPicPr>
                    <p:blipFill>
                      <a:blip r:embed="rId8"/>
                      <a:stretch>
                        <a:fillRect/>
                      </a:stretch>
                    </p:blipFill>
                    <p:spPr>
                      <a:xfrm>
                        <a:off x="0" y="0"/>
                        <a:ext cx="12196437" cy="6543675"/>
                      </a:xfrm>
                      <a:prstGeom prst="rect">
                        <a:avLst/>
                      </a:prstGeom>
                    </p:spPr>
                  </p:pic>
                </p:oleObj>
              </mc:Fallback>
            </mc:AlternateContent>
          </a:graphicData>
        </a:graphic>
      </p:graphicFrame>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2547" y="5517732"/>
            <a:ext cx="1914792" cy="838317"/>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836326076"/>
              </p:ext>
            </p:extLst>
          </p:nvPr>
        </p:nvGraphicFramePr>
        <p:xfrm>
          <a:off x="6987339" y="5210175"/>
          <a:ext cx="1647825" cy="1647825"/>
        </p:xfrm>
        <a:graphic>
          <a:graphicData uri="http://schemas.openxmlformats.org/presentationml/2006/ole">
            <mc:AlternateContent xmlns:mc="http://schemas.openxmlformats.org/markup-compatibility/2006">
              <mc:Choice xmlns:v="urn:schemas-microsoft-com:vml" Requires="v">
                <p:oleObj spid="_x0000_s4474" name="Acrobat Document" r:id="rId10" imgW="1647685" imgH="1647825" progId="Acrobat.Document.11">
                  <p:embed/>
                </p:oleObj>
              </mc:Choice>
              <mc:Fallback>
                <p:oleObj name="Acrobat Document" r:id="rId10" imgW="1647685" imgH="1647825" progId="Acrobat.Document.11">
                  <p:embed/>
                  <p:pic>
                    <p:nvPicPr>
                      <p:cNvPr id="0" name=""/>
                      <p:cNvPicPr/>
                      <p:nvPr/>
                    </p:nvPicPr>
                    <p:blipFill>
                      <a:blip r:embed="rId11"/>
                      <a:stretch>
                        <a:fillRect/>
                      </a:stretch>
                    </p:blipFill>
                    <p:spPr>
                      <a:xfrm>
                        <a:off x="6987339" y="5210175"/>
                        <a:ext cx="1647825" cy="16478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97452206"/>
              </p:ext>
            </p:extLst>
          </p:nvPr>
        </p:nvGraphicFramePr>
        <p:xfrm>
          <a:off x="8619122" y="5210174"/>
          <a:ext cx="1647825" cy="1647825"/>
        </p:xfrm>
        <a:graphic>
          <a:graphicData uri="http://schemas.openxmlformats.org/presentationml/2006/ole">
            <mc:AlternateContent xmlns:mc="http://schemas.openxmlformats.org/markup-compatibility/2006">
              <mc:Choice xmlns:v="urn:schemas-microsoft-com:vml" Requires="v">
                <p:oleObj spid="_x0000_s4475" name="Acrobat Document" r:id="rId12" imgW="1647685" imgH="1647825" progId="Acrobat.Document.11">
                  <p:embed/>
                </p:oleObj>
              </mc:Choice>
              <mc:Fallback>
                <p:oleObj name="Acrobat Document" r:id="rId12" imgW="1647685" imgH="1647825" progId="Acrobat.Document.11">
                  <p:embed/>
                  <p:pic>
                    <p:nvPicPr>
                      <p:cNvPr id="0" name=""/>
                      <p:cNvPicPr/>
                      <p:nvPr/>
                    </p:nvPicPr>
                    <p:blipFill>
                      <a:blip r:embed="rId13"/>
                      <a:stretch>
                        <a:fillRect/>
                      </a:stretch>
                    </p:blipFill>
                    <p:spPr>
                      <a:xfrm>
                        <a:off x="8619122" y="5210174"/>
                        <a:ext cx="1647825" cy="1647825"/>
                      </a:xfrm>
                      <a:prstGeom prst="rect">
                        <a:avLst/>
                      </a:prstGeom>
                    </p:spPr>
                  </p:pic>
                </p:oleObj>
              </mc:Fallback>
            </mc:AlternateContent>
          </a:graphicData>
        </a:graphic>
      </p:graphicFrame>
      <p:sp>
        <p:nvSpPr>
          <p:cNvPr id="12" name="TextBox 11"/>
          <p:cNvSpPr txBox="1"/>
          <p:nvPr/>
        </p:nvSpPr>
        <p:spPr>
          <a:xfrm>
            <a:off x="6671005" y="5567558"/>
            <a:ext cx="480213" cy="369332"/>
          </a:xfrm>
          <a:prstGeom prst="rect">
            <a:avLst/>
          </a:prstGeom>
          <a:noFill/>
        </p:spPr>
        <p:txBody>
          <a:bodyPr wrap="square" rtlCol="0">
            <a:spAutoFit/>
          </a:bodyPr>
          <a:lstStyle/>
          <a:p>
            <a:r>
              <a:rPr lang="en-US" dirty="0"/>
              <a:t>*</a:t>
            </a:r>
          </a:p>
        </p:txBody>
      </p:sp>
      <p:sp>
        <p:nvSpPr>
          <p:cNvPr id="13" name="TextBox 12"/>
          <p:cNvSpPr txBox="1"/>
          <p:nvPr/>
        </p:nvSpPr>
        <p:spPr>
          <a:xfrm>
            <a:off x="3035207" y="6544155"/>
            <a:ext cx="4074680" cy="338554"/>
          </a:xfrm>
          <a:prstGeom prst="rect">
            <a:avLst/>
          </a:prstGeom>
          <a:noFill/>
        </p:spPr>
        <p:txBody>
          <a:bodyPr wrap="square" rtlCol="0">
            <a:spAutoFit/>
          </a:bodyPr>
          <a:lstStyle/>
          <a:p>
            <a:r>
              <a:rPr lang="en-US" sz="1600" dirty="0"/>
              <a:t>*includes assumptions, i.e., SATURATED SOILS</a:t>
            </a:r>
          </a:p>
        </p:txBody>
      </p:sp>
      <p:sp>
        <p:nvSpPr>
          <p:cNvPr id="2" name="TextBox 1">
            <a:extLst>
              <a:ext uri="{FF2B5EF4-FFF2-40B4-BE49-F238E27FC236}">
                <a16:creationId xmlns:a16="http://schemas.microsoft.com/office/drawing/2014/main" id="{97C4A7F5-9CD6-244F-9644-8DBF12FC7C4E}"/>
              </a:ext>
            </a:extLst>
          </p:cNvPr>
          <p:cNvSpPr txBox="1"/>
          <p:nvPr/>
        </p:nvSpPr>
        <p:spPr>
          <a:xfrm>
            <a:off x="7240647" y="5823673"/>
            <a:ext cx="1247715" cy="646331"/>
          </a:xfrm>
          <a:prstGeom prst="rect">
            <a:avLst/>
          </a:prstGeom>
          <a:noFill/>
        </p:spPr>
        <p:txBody>
          <a:bodyPr wrap="square" rtlCol="0">
            <a:spAutoFit/>
          </a:bodyPr>
          <a:lstStyle/>
          <a:p>
            <a:pPr algn="ctr"/>
            <a:r>
              <a:rPr lang="en-US" dirty="0"/>
              <a:t>“Highly”</a:t>
            </a:r>
          </a:p>
          <a:p>
            <a:pPr algn="ctr"/>
            <a:r>
              <a:rPr lang="en-US" dirty="0"/>
              <a:t>unstable</a:t>
            </a:r>
          </a:p>
        </p:txBody>
      </p:sp>
      <p:sp>
        <p:nvSpPr>
          <p:cNvPr id="14" name="TextBox 13">
            <a:extLst>
              <a:ext uri="{FF2B5EF4-FFF2-40B4-BE49-F238E27FC236}">
                <a16:creationId xmlns:a16="http://schemas.microsoft.com/office/drawing/2014/main" id="{4DB36B04-CE8E-8441-BF3A-ACE2A160D40E}"/>
              </a:ext>
            </a:extLst>
          </p:cNvPr>
          <p:cNvSpPr txBox="1"/>
          <p:nvPr/>
        </p:nvSpPr>
        <p:spPr>
          <a:xfrm>
            <a:off x="8689529" y="5888503"/>
            <a:ext cx="1495478" cy="646331"/>
          </a:xfrm>
          <a:prstGeom prst="rect">
            <a:avLst/>
          </a:prstGeom>
          <a:noFill/>
        </p:spPr>
        <p:txBody>
          <a:bodyPr wrap="square" rtlCol="0">
            <a:spAutoFit/>
          </a:bodyPr>
          <a:lstStyle/>
          <a:p>
            <a:pPr algn="ctr"/>
            <a:r>
              <a:rPr lang="en-US" dirty="0"/>
              <a:t>“moderately”</a:t>
            </a:r>
          </a:p>
          <a:p>
            <a:pPr algn="ctr"/>
            <a:r>
              <a:rPr lang="en-US" dirty="0"/>
              <a:t>unstable</a:t>
            </a:r>
          </a:p>
        </p:txBody>
      </p:sp>
    </p:spTree>
    <p:extLst>
      <p:ext uri="{BB962C8B-B14F-4D97-AF65-F5344CB8AC3E}">
        <p14:creationId xmlns:p14="http://schemas.microsoft.com/office/powerpoint/2010/main" val="414047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763349732"/>
              </p:ext>
            </p:extLst>
          </p:nvPr>
        </p:nvGraphicFramePr>
        <p:xfrm>
          <a:off x="-1" y="0"/>
          <a:ext cx="12192001" cy="6541294"/>
        </p:xfrm>
        <a:graphic>
          <a:graphicData uri="http://schemas.openxmlformats.org/presentationml/2006/ole">
            <mc:AlternateContent xmlns:mc="http://schemas.openxmlformats.org/markup-compatibility/2006">
              <mc:Choice xmlns:v="urn:schemas-microsoft-com:vml" Requires="v">
                <p:oleObj spid="_x0000_s3259" name="Acrobat Document" r:id="rId4" imgW="13173009" imgH="7067550" progId="Acrobat.Document.11">
                  <p:embed/>
                </p:oleObj>
              </mc:Choice>
              <mc:Fallback>
                <p:oleObj name="Acrobat Document" r:id="rId4" imgW="13173009" imgH="7067550" progId="Acrobat.Document.11">
                  <p:embed/>
                  <p:pic>
                    <p:nvPicPr>
                      <p:cNvPr id="0" name=""/>
                      <p:cNvPicPr/>
                      <p:nvPr/>
                    </p:nvPicPr>
                    <p:blipFill>
                      <a:blip r:embed="rId5"/>
                      <a:stretch>
                        <a:fillRect/>
                      </a:stretch>
                    </p:blipFill>
                    <p:spPr>
                      <a:xfrm>
                        <a:off x="-1" y="0"/>
                        <a:ext cx="12192001" cy="654129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39667820"/>
              </p:ext>
            </p:extLst>
          </p:nvPr>
        </p:nvGraphicFramePr>
        <p:xfrm>
          <a:off x="-1" y="0"/>
          <a:ext cx="12192002" cy="6541294"/>
        </p:xfrm>
        <a:graphic>
          <a:graphicData uri="http://schemas.openxmlformats.org/presentationml/2006/ole">
            <mc:AlternateContent xmlns:mc="http://schemas.openxmlformats.org/markup-compatibility/2006">
              <mc:Choice xmlns:v="urn:schemas-microsoft-com:vml" Requires="v">
                <p:oleObj spid="_x0000_s3260" name="Acrobat Document" r:id="rId6" imgW="13173009" imgH="7067550" progId="Acrobat.Document.11">
                  <p:embed/>
                </p:oleObj>
              </mc:Choice>
              <mc:Fallback>
                <p:oleObj name="Acrobat Document" r:id="rId6" imgW="13173009" imgH="7067550" progId="Acrobat.Document.11">
                  <p:embed/>
                  <p:pic>
                    <p:nvPicPr>
                      <p:cNvPr id="0" name=""/>
                      <p:cNvPicPr/>
                      <p:nvPr/>
                    </p:nvPicPr>
                    <p:blipFill>
                      <a:blip r:embed="rId7"/>
                      <a:stretch>
                        <a:fillRect/>
                      </a:stretch>
                    </p:blipFill>
                    <p:spPr>
                      <a:xfrm>
                        <a:off x="-1" y="0"/>
                        <a:ext cx="12192002" cy="6541294"/>
                      </a:xfrm>
                      <a:prstGeom prst="rect">
                        <a:avLst/>
                      </a:prstGeom>
                    </p:spPr>
                  </p:pic>
                </p:oleObj>
              </mc:Fallback>
            </mc:AlternateContent>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35" y="4407895"/>
            <a:ext cx="5045073" cy="2381837"/>
          </a:xfrm>
          <a:prstGeom prst="rect">
            <a:avLst/>
          </a:prstGeom>
        </p:spPr>
      </p:pic>
      <p:sp>
        <p:nvSpPr>
          <p:cNvPr id="5" name="TextBox 4"/>
          <p:cNvSpPr txBox="1"/>
          <p:nvPr/>
        </p:nvSpPr>
        <p:spPr>
          <a:xfrm>
            <a:off x="436226" y="6076050"/>
            <a:ext cx="4781725" cy="276999"/>
          </a:xfrm>
          <a:prstGeom prst="rect">
            <a:avLst/>
          </a:prstGeom>
          <a:noFill/>
        </p:spPr>
        <p:txBody>
          <a:bodyPr wrap="square" rtlCol="0">
            <a:spAutoFit/>
          </a:bodyPr>
          <a:lstStyle/>
          <a:p>
            <a:r>
              <a:rPr lang="en-US" sz="1200" i="1" dirty="0"/>
              <a:t>From Berg and others, Peninsula Clarion, 2014</a:t>
            </a:r>
          </a:p>
        </p:txBody>
      </p:sp>
      <p:sp>
        <p:nvSpPr>
          <p:cNvPr id="6" name="TextBox 5"/>
          <p:cNvSpPr txBox="1"/>
          <p:nvPr/>
        </p:nvSpPr>
        <p:spPr>
          <a:xfrm>
            <a:off x="1497938" y="4687975"/>
            <a:ext cx="1551962" cy="369332"/>
          </a:xfrm>
          <a:prstGeom prst="rect">
            <a:avLst/>
          </a:prstGeom>
          <a:noFill/>
        </p:spPr>
        <p:txBody>
          <a:bodyPr wrap="square" rtlCol="0">
            <a:spAutoFit/>
          </a:bodyPr>
          <a:lstStyle/>
          <a:p>
            <a:r>
              <a:rPr lang="en-US" dirty="0"/>
              <a:t>~2,250 </a:t>
            </a:r>
            <a:r>
              <a:rPr lang="en-US" dirty="0" err="1"/>
              <a:t>yrs</a:t>
            </a:r>
            <a:r>
              <a:rPr lang="en-US" dirty="0"/>
              <a:t> ago</a:t>
            </a:r>
          </a:p>
        </p:txBody>
      </p:sp>
      <p:pic>
        <p:nvPicPr>
          <p:cNvPr id="11" name="Picture 10">
            <a:extLst>
              <a:ext uri="{FF2B5EF4-FFF2-40B4-BE49-F238E27FC236}">
                <a16:creationId xmlns:a16="http://schemas.microsoft.com/office/drawing/2014/main" id="{2AB7912F-32CE-344D-A7CB-7A332612D8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72" y="2256857"/>
            <a:ext cx="2405866" cy="2147458"/>
          </a:xfrm>
          <a:prstGeom prst="rect">
            <a:avLst/>
          </a:prstGeom>
        </p:spPr>
      </p:pic>
      <p:pic>
        <p:nvPicPr>
          <p:cNvPr id="13" name="Picture 12">
            <a:extLst>
              <a:ext uri="{FF2B5EF4-FFF2-40B4-BE49-F238E27FC236}">
                <a16:creationId xmlns:a16="http://schemas.microsoft.com/office/drawing/2014/main" id="{63C30B53-28D1-DE45-8D0A-A849860FA9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0408" y="683696"/>
            <a:ext cx="7059984" cy="5293780"/>
          </a:xfrm>
          <a:prstGeom prst="rect">
            <a:avLst/>
          </a:prstGeom>
        </p:spPr>
      </p:pic>
    </p:spTree>
    <p:extLst>
      <p:ext uri="{BB962C8B-B14F-4D97-AF65-F5344CB8AC3E}">
        <p14:creationId xmlns:p14="http://schemas.microsoft.com/office/powerpoint/2010/main" val="176057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307831472"/>
              </p:ext>
            </p:extLst>
          </p:nvPr>
        </p:nvGraphicFramePr>
        <p:xfrm>
          <a:off x="-1" y="0"/>
          <a:ext cx="12192001" cy="6541294"/>
        </p:xfrm>
        <a:graphic>
          <a:graphicData uri="http://schemas.openxmlformats.org/presentationml/2006/ole">
            <mc:AlternateContent xmlns:mc="http://schemas.openxmlformats.org/markup-compatibility/2006">
              <mc:Choice xmlns:v="urn:schemas-microsoft-com:vml" Requires="v">
                <p:oleObj spid="_x0000_s5215" name="Acrobat Document" r:id="rId4" imgW="13173009" imgH="7067550" progId="Acrobat.Document.11">
                  <p:embed/>
                </p:oleObj>
              </mc:Choice>
              <mc:Fallback>
                <p:oleObj name="Acrobat Document" r:id="rId4" imgW="13173009" imgH="7067550" progId="Acrobat.Document.11">
                  <p:embed/>
                  <p:pic>
                    <p:nvPicPr>
                      <p:cNvPr id="0" name=""/>
                      <p:cNvPicPr/>
                      <p:nvPr/>
                    </p:nvPicPr>
                    <p:blipFill>
                      <a:blip r:embed="rId5"/>
                      <a:stretch>
                        <a:fillRect/>
                      </a:stretch>
                    </p:blipFill>
                    <p:spPr>
                      <a:xfrm>
                        <a:off x="-1" y="0"/>
                        <a:ext cx="12192001" cy="6541294"/>
                      </a:xfrm>
                      <a:prstGeom prst="rect">
                        <a:avLst/>
                      </a:prstGeom>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70" y="0"/>
            <a:ext cx="12032260" cy="6858000"/>
          </a:xfrm>
          <a:prstGeom prst="rect">
            <a:avLst/>
          </a:prstGeom>
        </p:spPr>
      </p:pic>
    </p:spTree>
    <p:extLst>
      <p:ext uri="{BB962C8B-B14F-4D97-AF65-F5344CB8AC3E}">
        <p14:creationId xmlns:p14="http://schemas.microsoft.com/office/powerpoint/2010/main" val="40113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85" y="-606057"/>
            <a:ext cx="13011476" cy="7912313"/>
          </a:xfrm>
          <a:prstGeom prst="rect">
            <a:avLst/>
          </a:prstGeom>
        </p:spPr>
      </p:pic>
    </p:spTree>
    <p:extLst>
      <p:ext uri="{BB962C8B-B14F-4D97-AF65-F5344CB8AC3E}">
        <p14:creationId xmlns:p14="http://schemas.microsoft.com/office/powerpoint/2010/main" val="298728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495" b="8761"/>
          <a:stretch/>
        </p:blipFill>
        <p:spPr>
          <a:xfrm>
            <a:off x="-5581" y="6350"/>
            <a:ext cx="12197581" cy="6654800"/>
          </a:xfrm>
          <a:prstGeom prst="rect">
            <a:avLst/>
          </a:prstGeom>
        </p:spPr>
      </p:pic>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1" name="TextBox 10"/>
          <p:cNvSpPr txBox="1"/>
          <p:nvPr/>
        </p:nvSpPr>
        <p:spPr>
          <a:xfrm>
            <a:off x="320327" y="814985"/>
            <a:ext cx="11871673" cy="2092881"/>
          </a:xfrm>
          <a:prstGeom prst="rect">
            <a:avLst/>
          </a:prstGeom>
          <a:noFill/>
        </p:spPr>
        <p:txBody>
          <a:bodyPr wrap="square" rtlCol="0" anchor="ctr">
            <a:spAutoFit/>
          </a:bodyPr>
          <a:lstStyle/>
          <a:p>
            <a:r>
              <a:rPr lang="en-US" sz="3500" spc="600" dirty="0">
                <a:solidFill>
                  <a:schemeClr val="bg1"/>
                </a:solidFill>
                <a:latin typeface="Arial" panose="020B0604020202020204" pitchFamily="34" charset="0"/>
                <a:cs typeface="Arial" panose="020B0604020202020204" pitchFamily="34" charset="0"/>
              </a:rPr>
              <a:t>COASTAL BLUFF STABILITY MAPPING</a:t>
            </a:r>
          </a:p>
          <a:p>
            <a:r>
              <a:rPr lang="en-US" sz="3500" b="1" spc="600" dirty="0">
                <a:solidFill>
                  <a:schemeClr val="bg1"/>
                </a:solidFill>
                <a:latin typeface="Arial" panose="020B0604020202020204" pitchFamily="34" charset="0"/>
                <a:cs typeface="Arial" panose="020B0604020202020204" pitchFamily="34" charset="0"/>
              </a:rPr>
              <a:t>HOMER ALASKA</a:t>
            </a:r>
          </a:p>
          <a:p>
            <a:endParaRPr lang="en-US" sz="1500" spc="600" dirty="0">
              <a:solidFill>
                <a:schemeClr val="bg1"/>
              </a:solidFill>
              <a:latin typeface="Arial" panose="020B0604020202020204" pitchFamily="34" charset="0"/>
              <a:cs typeface="Arial" panose="020B0604020202020204" pitchFamily="34" charset="0"/>
            </a:endParaRPr>
          </a:p>
          <a:p>
            <a:r>
              <a:rPr lang="en-US" sz="1500" spc="600" dirty="0">
                <a:solidFill>
                  <a:schemeClr val="bg1"/>
                </a:solidFill>
                <a:latin typeface="Arial" panose="020B0604020202020204" pitchFamily="34" charset="0"/>
                <a:cs typeface="Arial" panose="020B0604020202020204" pitchFamily="34" charset="0"/>
              </a:rPr>
              <a:t>HOMER PLANNING COMMISSION MEETING</a:t>
            </a:r>
          </a:p>
          <a:p>
            <a:r>
              <a:rPr lang="en-US" sz="1500" spc="600" dirty="0">
                <a:solidFill>
                  <a:schemeClr val="bg1"/>
                </a:solidFill>
                <a:latin typeface="Arial" panose="020B0604020202020204" pitchFamily="34" charset="0"/>
                <a:cs typeface="Arial" panose="020B0604020202020204" pitchFamily="34" charset="0"/>
              </a:rPr>
              <a:t>JANUARY 15, 2019</a:t>
            </a:r>
          </a:p>
          <a:p>
            <a:r>
              <a:rPr lang="en-US" sz="1500" spc="600" dirty="0">
                <a:solidFill>
                  <a:schemeClr val="bg1"/>
                </a:solidFill>
                <a:latin typeface="Arial" panose="020B0604020202020204" pitchFamily="34" charset="0"/>
                <a:cs typeface="Arial" panose="020B0604020202020204" pitchFamily="34" charset="0"/>
              </a:rPr>
              <a:t>JACQUELYN OVERBECK</a:t>
            </a:r>
          </a:p>
        </p:txBody>
      </p:sp>
    </p:spTree>
    <p:extLst>
      <p:ext uri="{BB962C8B-B14F-4D97-AF65-F5344CB8AC3E}">
        <p14:creationId xmlns:p14="http://schemas.microsoft.com/office/powerpoint/2010/main" val="11895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rPr>
              <a:t>Outline</a:t>
            </a:r>
          </a:p>
        </p:txBody>
      </p:sp>
      <p:sp>
        <p:nvSpPr>
          <p:cNvPr id="3" name="Content Placeholder 2"/>
          <p:cNvSpPr>
            <a:spLocks noGrp="1"/>
          </p:cNvSpPr>
          <p:nvPr>
            <p:ph idx="1"/>
          </p:nvPr>
        </p:nvSpPr>
        <p:spPr/>
        <p:txBody>
          <a:bodyPr>
            <a:normAutofit/>
          </a:bodyPr>
          <a:lstStyle/>
          <a:p>
            <a:r>
              <a:rPr lang="en-US" dirty="0">
                <a:solidFill>
                  <a:schemeClr val="bg1"/>
                </a:solidFill>
              </a:rPr>
              <a:t>Lidar acquisition, calibration, classification</a:t>
            </a:r>
          </a:p>
          <a:p>
            <a:r>
              <a:rPr lang="en-US" dirty="0">
                <a:solidFill>
                  <a:schemeClr val="bg1"/>
                </a:solidFill>
              </a:rPr>
              <a:t>Mass wasting processes</a:t>
            </a:r>
          </a:p>
          <a:p>
            <a:r>
              <a:rPr lang="en-US" dirty="0">
                <a:solidFill>
                  <a:schemeClr val="bg1"/>
                </a:solidFill>
              </a:rPr>
              <a:t>Landslide hazard assessment protocols</a:t>
            </a:r>
          </a:p>
          <a:p>
            <a:r>
              <a:rPr lang="en-US" dirty="0">
                <a:solidFill>
                  <a:schemeClr val="bg1"/>
                </a:solidFill>
              </a:rPr>
              <a:t>The landslide inventory</a:t>
            </a:r>
          </a:p>
          <a:p>
            <a:r>
              <a:rPr lang="en-US" dirty="0">
                <a:solidFill>
                  <a:schemeClr val="bg1"/>
                </a:solidFill>
              </a:rPr>
              <a:t>Preliminary Factor of Safety (FOS) map</a:t>
            </a:r>
          </a:p>
          <a:p>
            <a:r>
              <a:rPr lang="en-US" dirty="0">
                <a:solidFill>
                  <a:schemeClr val="bg1"/>
                </a:solidFill>
              </a:rPr>
              <a:t>Deep-seated landslide susceptibility map—what to expect</a:t>
            </a:r>
          </a:p>
          <a:p>
            <a:r>
              <a:rPr lang="en-US" dirty="0">
                <a:solidFill>
                  <a:schemeClr val="bg1"/>
                </a:solidFill>
              </a:rPr>
              <a:t>Debris flow runout modeling, pros and cons</a:t>
            </a:r>
          </a:p>
          <a:p>
            <a:r>
              <a:rPr lang="en-US" dirty="0">
                <a:solidFill>
                  <a:schemeClr val="bg1"/>
                </a:solidFill>
              </a:rPr>
              <a:t>Discussion and/or contact info</a:t>
            </a:r>
          </a:p>
        </p:txBody>
      </p:sp>
    </p:spTree>
    <p:extLst>
      <p:ext uri="{BB962C8B-B14F-4D97-AF65-F5344CB8AC3E}">
        <p14:creationId xmlns:p14="http://schemas.microsoft.com/office/powerpoint/2010/main" val="393576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58046" y="112064"/>
            <a:ext cx="7075976"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ALASKA DGGS COASTAL HAZARDS MAPPING</a:t>
            </a:r>
          </a:p>
        </p:txBody>
      </p:sp>
      <p:sp>
        <p:nvSpPr>
          <p:cNvPr id="16" name="TextBox 15"/>
          <p:cNvSpPr txBox="1"/>
          <p:nvPr/>
        </p:nvSpPr>
        <p:spPr>
          <a:xfrm>
            <a:off x="166153" y="625914"/>
            <a:ext cx="905179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Dept. Natural Resources, Division of Geological &amp; Geophysical Surveys</a:t>
            </a:r>
          </a:p>
        </p:txBody>
      </p:sp>
      <p:sp>
        <p:nvSpPr>
          <p:cNvPr id="20" name="Rectangle 19"/>
          <p:cNvSpPr/>
          <p:nvPr/>
        </p:nvSpPr>
        <p:spPr>
          <a:xfrm>
            <a:off x="166152" y="979840"/>
            <a:ext cx="11790897" cy="923330"/>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Our mission</a:t>
            </a:r>
            <a:r>
              <a:rPr lang="en-US" dirty="0">
                <a:latin typeface="Arial" panose="020B0604020202020204" pitchFamily="34" charset="0"/>
                <a:cs typeface="Arial" panose="020B0604020202020204" pitchFamily="34" charset="0"/>
              </a:rPr>
              <a:t>: Determine the potential of Alaskan land for production of metals, minerals, fuels, and geothermal resources, the locations and supplies of groundwater and construction material, and the potential geologic hazards to buildings, roads, bridges, and other installations and structures (AS 41.08.020).</a:t>
            </a:r>
          </a:p>
        </p:txBody>
      </p:sp>
      <p:sp>
        <p:nvSpPr>
          <p:cNvPr id="22" name="Rectangle 21"/>
          <p:cNvSpPr/>
          <p:nvPr/>
        </p:nvSpPr>
        <p:spPr>
          <a:xfrm>
            <a:off x="216718" y="2018290"/>
            <a:ext cx="8585672" cy="646331"/>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Coastal Hazards Program</a:t>
            </a:r>
          </a:p>
          <a:p>
            <a:r>
              <a:rPr lang="en-US" i="1" dirty="0">
                <a:latin typeface="Arial" panose="020B0604020202020204" pitchFamily="34" charset="0"/>
                <a:cs typeface="Arial" panose="020B0604020202020204" pitchFamily="34" charset="0"/>
              </a:rPr>
              <a:t>Mapping, Monitoring, and Modeling Coastal Flood and Erosion Hazards</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1574" y="2809152"/>
            <a:ext cx="2327875" cy="3103834"/>
          </a:xfrm>
          <a:prstGeom prst="rect">
            <a:avLst/>
          </a:prstGeom>
          <a:ln>
            <a:solidFill>
              <a:schemeClr val="tx1"/>
            </a:solidFill>
          </a:ln>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14023" r="29196" b="4101"/>
          <a:stretch/>
        </p:blipFill>
        <p:spPr>
          <a:xfrm>
            <a:off x="242773" y="2809152"/>
            <a:ext cx="3578802" cy="3103834"/>
          </a:xfrm>
          <a:prstGeom prst="rect">
            <a:avLst/>
          </a:prstGeom>
          <a:ln>
            <a:solidFill>
              <a:schemeClr val="tx1"/>
            </a:solidFill>
          </a:ln>
        </p:spPr>
      </p:pic>
      <p:sp>
        <p:nvSpPr>
          <p:cNvPr id="26" name="TextBox 25"/>
          <p:cNvSpPr txBox="1"/>
          <p:nvPr/>
        </p:nvSpPr>
        <p:spPr>
          <a:xfrm>
            <a:off x="3746710" y="5901401"/>
            <a:ext cx="1377300"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Monitoring</a:t>
            </a:r>
          </a:p>
        </p:txBody>
      </p:sp>
      <p:sp>
        <p:nvSpPr>
          <p:cNvPr id="27" name="TextBox 26"/>
          <p:cNvSpPr txBox="1"/>
          <p:nvPr/>
        </p:nvSpPr>
        <p:spPr>
          <a:xfrm>
            <a:off x="6149449" y="5901400"/>
            <a:ext cx="1197764"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Modeling</a:t>
            </a:r>
          </a:p>
        </p:txBody>
      </p:sp>
      <p:sp>
        <p:nvSpPr>
          <p:cNvPr id="28" name="TextBox 27"/>
          <p:cNvSpPr txBox="1"/>
          <p:nvPr/>
        </p:nvSpPr>
        <p:spPr>
          <a:xfrm>
            <a:off x="216718" y="5873910"/>
            <a:ext cx="1133644"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Mapping</a:t>
            </a:r>
          </a:p>
        </p:txBody>
      </p:sp>
      <p:sp>
        <p:nvSpPr>
          <p:cNvPr id="3" name="TextBox 2"/>
          <p:cNvSpPr txBox="1"/>
          <p:nvPr/>
        </p:nvSpPr>
        <p:spPr>
          <a:xfrm>
            <a:off x="242772" y="2809152"/>
            <a:ext cx="83227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Kotzebue</a:t>
            </a:r>
          </a:p>
        </p:txBody>
      </p:sp>
      <p:sp>
        <p:nvSpPr>
          <p:cNvPr id="30" name="TextBox 29"/>
          <p:cNvSpPr txBox="1"/>
          <p:nvPr/>
        </p:nvSpPr>
        <p:spPr>
          <a:xfrm>
            <a:off x="3808892" y="2790157"/>
            <a:ext cx="72006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Deering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449" y="2802521"/>
            <a:ext cx="5072271" cy="3121397"/>
          </a:xfrm>
          <a:prstGeom prst="rect">
            <a:avLst/>
          </a:prstGeom>
          <a:ln>
            <a:solidFill>
              <a:schemeClr val="bg2"/>
            </a:solidFill>
          </a:ln>
        </p:spPr>
      </p:pic>
    </p:spTree>
    <p:extLst>
      <p:ext uri="{BB962C8B-B14F-4D97-AF65-F5344CB8AC3E}">
        <p14:creationId xmlns:p14="http://schemas.microsoft.com/office/powerpoint/2010/main" val="2517620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3575" y="112064"/>
            <a:ext cx="9124999"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INTRODUCTION TO COASTAL BLUFF STABILITY PROJECT</a:t>
            </a:r>
          </a:p>
        </p:txBody>
      </p:sp>
      <p:sp>
        <p:nvSpPr>
          <p:cNvPr id="3" name="TextBox 2"/>
          <p:cNvSpPr txBox="1"/>
          <p:nvPr/>
        </p:nvSpPr>
        <p:spPr>
          <a:xfrm>
            <a:off x="120309" y="584654"/>
            <a:ext cx="1156137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landslide project highlights the entire coastline as having landslide potential, what additional information can be used to assist decision making for coastal erosion? And how can we format data for use by the City of Homer and the Homer Planning Commission?</a:t>
            </a:r>
          </a:p>
        </p:txBody>
      </p:sp>
      <p:sp>
        <p:nvSpPr>
          <p:cNvPr id="2" name="TextBox 1"/>
          <p:cNvSpPr txBox="1"/>
          <p:nvPr/>
        </p:nvSpPr>
        <p:spPr>
          <a:xfrm>
            <a:off x="3992088" y="1507984"/>
            <a:ext cx="1860164" cy="378565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Terrestrial</a:t>
            </a:r>
          </a:p>
          <a:p>
            <a:pPr algn="ctr"/>
            <a:r>
              <a:rPr lang="en-US" sz="1500" dirty="0">
                <a:latin typeface="Arial" panose="020B0604020202020204" pitchFamily="34" charset="0"/>
                <a:cs typeface="Arial" panose="020B0604020202020204" pitchFamily="34" charset="0"/>
              </a:rPr>
              <a:t>(Landslide susceptibility, slope failures, vegetative cover, etc.)</a:t>
            </a:r>
          </a:p>
          <a:p>
            <a:pPr algn="ctr"/>
            <a:endParaRPr lang="en-US"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a:t>
            </a:r>
          </a:p>
          <a:p>
            <a:pPr algn="ctr"/>
            <a:endParaRPr lang="en-US"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Oceanographic</a:t>
            </a:r>
          </a:p>
          <a:p>
            <a:pPr algn="ctr"/>
            <a:r>
              <a:rPr lang="en-US" sz="1500" dirty="0">
                <a:latin typeface="Arial" panose="020B0604020202020204" pitchFamily="34" charset="0"/>
                <a:cs typeface="Arial" panose="020B0604020202020204" pitchFamily="34" charset="0"/>
              </a:rPr>
              <a:t>(Historical/recent shoreline change rates, distance waves travel to reach bluff materials, etc.)</a:t>
            </a:r>
          </a:p>
        </p:txBody>
      </p:sp>
      <p:sp>
        <p:nvSpPr>
          <p:cNvPr id="4" name="Right Arrow 3"/>
          <p:cNvSpPr/>
          <p:nvPr/>
        </p:nvSpPr>
        <p:spPr>
          <a:xfrm>
            <a:off x="6041849" y="2579033"/>
            <a:ext cx="1385454" cy="6016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82504" y="2453113"/>
            <a:ext cx="1860164" cy="92333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Coastal Bluff Stability Mapping</a:t>
            </a:r>
            <a:endParaRPr lang="en-US" sz="1500" dirty="0">
              <a:latin typeface="Arial" panose="020B0604020202020204" pitchFamily="34" charset="0"/>
              <a:cs typeface="Arial" panose="020B0604020202020204" pitchFamily="34" charset="0"/>
            </a:endParaRPr>
          </a:p>
        </p:txBody>
      </p:sp>
      <p:sp>
        <p:nvSpPr>
          <p:cNvPr id="15" name="TextBox 14"/>
          <p:cNvSpPr txBox="1"/>
          <p:nvPr/>
        </p:nvSpPr>
        <p:spPr>
          <a:xfrm>
            <a:off x="7535052" y="3677284"/>
            <a:ext cx="2155068" cy="1754326"/>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Products for Decision Making:</a:t>
            </a:r>
          </a:p>
          <a:p>
            <a:pPr algn="ctr"/>
            <a:r>
              <a:rPr lang="en-US" dirty="0">
                <a:latin typeface="Arial" panose="020B0604020202020204" pitchFamily="34" charset="0"/>
                <a:cs typeface="Arial" panose="020B0604020202020204" pitchFamily="34" charset="0"/>
              </a:rPr>
              <a:t>Mapping coastal features relevant to permitting and City Zoning Code.</a:t>
            </a:r>
            <a:endParaRPr lang="en-US" sz="1500" dirty="0">
              <a:latin typeface="Arial" panose="020B0604020202020204" pitchFamily="34" charset="0"/>
              <a:cs typeface="Arial" panose="020B0604020202020204" pitchFamily="34" charset="0"/>
            </a:endParaRPr>
          </a:p>
        </p:txBody>
      </p:sp>
      <p:pic>
        <p:nvPicPr>
          <p:cNvPr id="1026" name="Picture 2" descr="http://greatlakesresilience.org/sites/default/files/casestudy_img_TypesofBluffEro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34" y="2633448"/>
            <a:ext cx="3727656" cy="169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849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1003" r="12819"/>
          <a:stretch/>
        </p:blipFill>
        <p:spPr>
          <a:xfrm>
            <a:off x="7323116" y="913486"/>
            <a:ext cx="3768437" cy="5031027"/>
          </a:xfrm>
          <a:prstGeom prst="rect">
            <a:avLst/>
          </a:prstGeom>
          <a:ln>
            <a:solidFill>
              <a:schemeClr val="tx1"/>
            </a:solidFill>
          </a:ln>
        </p:spPr>
      </p:pic>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75920" y="2267991"/>
            <a:ext cx="4531360" cy="304292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371840"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4" idx="0"/>
          </p:cNvCxnSpPr>
          <p:nvPr/>
        </p:nvCxnSpPr>
        <p:spPr>
          <a:xfrm>
            <a:off x="4907280" y="2267991"/>
            <a:ext cx="3533140" cy="678409"/>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4" idx="2"/>
          </p:cNvCxnSpPr>
          <p:nvPr/>
        </p:nvCxnSpPr>
        <p:spPr>
          <a:xfrm flipV="1">
            <a:off x="4907280" y="4791450"/>
            <a:ext cx="3533140" cy="51946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447040" y="2444858"/>
            <a:ext cx="4460240" cy="2853582"/>
          </a:xfrm>
          <a:custGeom>
            <a:avLst/>
            <a:gdLst>
              <a:gd name="connsiteX0" fmla="*/ 0 w 3032760"/>
              <a:gd name="connsiteY0" fmla="*/ 2853582 h 2853582"/>
              <a:gd name="connsiteX1" fmla="*/ 55880 w 3032760"/>
              <a:gd name="connsiteY1" fmla="*/ 2843422 h 2853582"/>
              <a:gd name="connsiteX2" fmla="*/ 86360 w 3032760"/>
              <a:gd name="connsiteY2" fmla="*/ 2823102 h 2853582"/>
              <a:gd name="connsiteX3" fmla="*/ 127000 w 3032760"/>
              <a:gd name="connsiteY3" fmla="*/ 2802782 h 2853582"/>
              <a:gd name="connsiteX4" fmla="*/ 147320 w 3032760"/>
              <a:gd name="connsiteY4" fmla="*/ 2787542 h 2853582"/>
              <a:gd name="connsiteX5" fmla="*/ 162560 w 3032760"/>
              <a:gd name="connsiteY5" fmla="*/ 2777382 h 2853582"/>
              <a:gd name="connsiteX6" fmla="*/ 198120 w 3032760"/>
              <a:gd name="connsiteY6" fmla="*/ 2746902 h 2853582"/>
              <a:gd name="connsiteX7" fmla="*/ 213360 w 3032760"/>
              <a:gd name="connsiteY7" fmla="*/ 2741822 h 2853582"/>
              <a:gd name="connsiteX8" fmla="*/ 228600 w 3032760"/>
              <a:gd name="connsiteY8" fmla="*/ 2721502 h 2853582"/>
              <a:gd name="connsiteX9" fmla="*/ 269240 w 3032760"/>
              <a:gd name="connsiteY9" fmla="*/ 2701182 h 2853582"/>
              <a:gd name="connsiteX10" fmla="*/ 309880 w 3032760"/>
              <a:gd name="connsiteY10" fmla="*/ 2675782 h 2853582"/>
              <a:gd name="connsiteX11" fmla="*/ 360680 w 3032760"/>
              <a:gd name="connsiteY11" fmla="*/ 2655462 h 2853582"/>
              <a:gd name="connsiteX12" fmla="*/ 381000 w 3032760"/>
              <a:gd name="connsiteY12" fmla="*/ 2645302 h 2853582"/>
              <a:gd name="connsiteX13" fmla="*/ 406400 w 3032760"/>
              <a:gd name="connsiteY13" fmla="*/ 2635142 h 2853582"/>
              <a:gd name="connsiteX14" fmla="*/ 421640 w 3032760"/>
              <a:gd name="connsiteY14" fmla="*/ 2624982 h 2853582"/>
              <a:gd name="connsiteX15" fmla="*/ 436880 w 3032760"/>
              <a:gd name="connsiteY15" fmla="*/ 2619902 h 2853582"/>
              <a:gd name="connsiteX16" fmla="*/ 452120 w 3032760"/>
              <a:gd name="connsiteY16" fmla="*/ 2609742 h 2853582"/>
              <a:gd name="connsiteX17" fmla="*/ 477520 w 3032760"/>
              <a:gd name="connsiteY17" fmla="*/ 2599582 h 2853582"/>
              <a:gd name="connsiteX18" fmla="*/ 492760 w 3032760"/>
              <a:gd name="connsiteY18" fmla="*/ 2589422 h 2853582"/>
              <a:gd name="connsiteX19" fmla="*/ 523240 w 3032760"/>
              <a:gd name="connsiteY19" fmla="*/ 2579262 h 2853582"/>
              <a:gd name="connsiteX20" fmla="*/ 538480 w 3032760"/>
              <a:gd name="connsiteY20" fmla="*/ 2574182 h 2853582"/>
              <a:gd name="connsiteX21" fmla="*/ 568960 w 3032760"/>
              <a:gd name="connsiteY21" fmla="*/ 2553862 h 2853582"/>
              <a:gd name="connsiteX22" fmla="*/ 619760 w 3032760"/>
              <a:gd name="connsiteY22" fmla="*/ 2538622 h 2853582"/>
              <a:gd name="connsiteX23" fmla="*/ 635000 w 3032760"/>
              <a:gd name="connsiteY23" fmla="*/ 2533542 h 2853582"/>
              <a:gd name="connsiteX24" fmla="*/ 650240 w 3032760"/>
              <a:gd name="connsiteY24" fmla="*/ 2523382 h 2853582"/>
              <a:gd name="connsiteX25" fmla="*/ 716280 w 3032760"/>
              <a:gd name="connsiteY25" fmla="*/ 2508142 h 2853582"/>
              <a:gd name="connsiteX26" fmla="*/ 792480 w 3032760"/>
              <a:gd name="connsiteY26" fmla="*/ 2497982 h 2853582"/>
              <a:gd name="connsiteX27" fmla="*/ 822960 w 3032760"/>
              <a:gd name="connsiteY27" fmla="*/ 2492902 h 2853582"/>
              <a:gd name="connsiteX28" fmla="*/ 883920 w 3032760"/>
              <a:gd name="connsiteY28" fmla="*/ 2487822 h 2853582"/>
              <a:gd name="connsiteX29" fmla="*/ 944880 w 3032760"/>
              <a:gd name="connsiteY29" fmla="*/ 2477662 h 2853582"/>
              <a:gd name="connsiteX30" fmla="*/ 960120 w 3032760"/>
              <a:gd name="connsiteY30" fmla="*/ 2472582 h 2853582"/>
              <a:gd name="connsiteX31" fmla="*/ 1010920 w 3032760"/>
              <a:gd name="connsiteY31" fmla="*/ 2467502 h 2853582"/>
              <a:gd name="connsiteX32" fmla="*/ 1102360 w 3032760"/>
              <a:gd name="connsiteY32" fmla="*/ 2457342 h 2853582"/>
              <a:gd name="connsiteX33" fmla="*/ 1122680 w 3032760"/>
              <a:gd name="connsiteY33" fmla="*/ 2452262 h 2853582"/>
              <a:gd name="connsiteX34" fmla="*/ 1158240 w 3032760"/>
              <a:gd name="connsiteY34" fmla="*/ 2447182 h 2853582"/>
              <a:gd name="connsiteX35" fmla="*/ 1203960 w 3032760"/>
              <a:gd name="connsiteY35" fmla="*/ 2431942 h 2853582"/>
              <a:gd name="connsiteX36" fmla="*/ 1224280 w 3032760"/>
              <a:gd name="connsiteY36" fmla="*/ 2426862 h 2853582"/>
              <a:gd name="connsiteX37" fmla="*/ 1254760 w 3032760"/>
              <a:gd name="connsiteY37" fmla="*/ 2416702 h 2853582"/>
              <a:gd name="connsiteX38" fmla="*/ 1295400 w 3032760"/>
              <a:gd name="connsiteY38" fmla="*/ 2406542 h 2853582"/>
              <a:gd name="connsiteX39" fmla="*/ 1351280 w 3032760"/>
              <a:gd name="connsiteY39" fmla="*/ 2391302 h 2853582"/>
              <a:gd name="connsiteX40" fmla="*/ 1371600 w 3032760"/>
              <a:gd name="connsiteY40" fmla="*/ 2381142 h 2853582"/>
              <a:gd name="connsiteX41" fmla="*/ 1386840 w 3032760"/>
              <a:gd name="connsiteY41" fmla="*/ 2370982 h 2853582"/>
              <a:gd name="connsiteX42" fmla="*/ 1432560 w 3032760"/>
              <a:gd name="connsiteY42" fmla="*/ 2355742 h 2853582"/>
              <a:gd name="connsiteX43" fmla="*/ 1457960 w 3032760"/>
              <a:gd name="connsiteY43" fmla="*/ 2345582 h 2853582"/>
              <a:gd name="connsiteX44" fmla="*/ 1498600 w 3032760"/>
              <a:gd name="connsiteY44" fmla="*/ 2330342 h 2853582"/>
              <a:gd name="connsiteX45" fmla="*/ 1513840 w 3032760"/>
              <a:gd name="connsiteY45" fmla="*/ 2320182 h 2853582"/>
              <a:gd name="connsiteX46" fmla="*/ 1559560 w 3032760"/>
              <a:gd name="connsiteY46" fmla="*/ 2294782 h 2853582"/>
              <a:gd name="connsiteX47" fmla="*/ 1600200 w 3032760"/>
              <a:gd name="connsiteY47" fmla="*/ 2254142 h 2853582"/>
              <a:gd name="connsiteX48" fmla="*/ 1620520 w 3032760"/>
              <a:gd name="connsiteY48" fmla="*/ 2233822 h 2853582"/>
              <a:gd name="connsiteX49" fmla="*/ 1661160 w 3032760"/>
              <a:gd name="connsiteY49" fmla="*/ 2177942 h 2853582"/>
              <a:gd name="connsiteX50" fmla="*/ 1681480 w 3032760"/>
              <a:gd name="connsiteY50" fmla="*/ 2157622 h 2853582"/>
              <a:gd name="connsiteX51" fmla="*/ 1686560 w 3032760"/>
              <a:gd name="connsiteY51" fmla="*/ 2142382 h 2853582"/>
              <a:gd name="connsiteX52" fmla="*/ 1711960 w 3032760"/>
              <a:gd name="connsiteY52" fmla="*/ 2106822 h 2853582"/>
              <a:gd name="connsiteX53" fmla="*/ 1727200 w 3032760"/>
              <a:gd name="connsiteY53" fmla="*/ 2081422 h 2853582"/>
              <a:gd name="connsiteX54" fmla="*/ 1742440 w 3032760"/>
              <a:gd name="connsiteY54" fmla="*/ 2050942 h 2853582"/>
              <a:gd name="connsiteX55" fmla="*/ 1747520 w 3032760"/>
              <a:gd name="connsiteY55" fmla="*/ 2035702 h 2853582"/>
              <a:gd name="connsiteX56" fmla="*/ 1783080 w 3032760"/>
              <a:gd name="connsiteY56" fmla="*/ 1989982 h 2853582"/>
              <a:gd name="connsiteX57" fmla="*/ 1798320 w 3032760"/>
              <a:gd name="connsiteY57" fmla="*/ 1923942 h 2853582"/>
              <a:gd name="connsiteX58" fmla="*/ 1823720 w 3032760"/>
              <a:gd name="connsiteY58" fmla="*/ 1837582 h 2853582"/>
              <a:gd name="connsiteX59" fmla="*/ 1828800 w 3032760"/>
              <a:gd name="connsiteY59" fmla="*/ 1791862 h 2853582"/>
              <a:gd name="connsiteX60" fmla="*/ 1844040 w 3032760"/>
              <a:gd name="connsiteY60" fmla="*/ 1680102 h 2853582"/>
              <a:gd name="connsiteX61" fmla="*/ 1854200 w 3032760"/>
              <a:gd name="connsiteY61" fmla="*/ 1583582 h 2853582"/>
              <a:gd name="connsiteX62" fmla="*/ 1859280 w 3032760"/>
              <a:gd name="connsiteY62" fmla="*/ 1532782 h 2853582"/>
              <a:gd name="connsiteX63" fmla="*/ 1864360 w 3032760"/>
              <a:gd name="connsiteY63" fmla="*/ 1512462 h 2853582"/>
              <a:gd name="connsiteX64" fmla="*/ 1874520 w 3032760"/>
              <a:gd name="connsiteY64" fmla="*/ 1461662 h 2853582"/>
              <a:gd name="connsiteX65" fmla="*/ 1884680 w 3032760"/>
              <a:gd name="connsiteY65" fmla="*/ 1375302 h 2853582"/>
              <a:gd name="connsiteX66" fmla="*/ 1889760 w 3032760"/>
              <a:gd name="connsiteY66" fmla="*/ 1339742 h 2853582"/>
              <a:gd name="connsiteX67" fmla="*/ 1905000 w 3032760"/>
              <a:gd name="connsiteY67" fmla="*/ 1304182 h 2853582"/>
              <a:gd name="connsiteX68" fmla="*/ 1910080 w 3032760"/>
              <a:gd name="connsiteY68" fmla="*/ 1273702 h 2853582"/>
              <a:gd name="connsiteX69" fmla="*/ 1930400 w 3032760"/>
              <a:gd name="connsiteY69" fmla="*/ 1212742 h 2853582"/>
              <a:gd name="connsiteX70" fmla="*/ 1950720 w 3032760"/>
              <a:gd name="connsiteY70" fmla="*/ 1151782 h 2853582"/>
              <a:gd name="connsiteX71" fmla="*/ 1960880 w 3032760"/>
              <a:gd name="connsiteY71" fmla="*/ 1121302 h 2853582"/>
              <a:gd name="connsiteX72" fmla="*/ 1981200 w 3032760"/>
              <a:gd name="connsiteY72" fmla="*/ 1080662 h 2853582"/>
              <a:gd name="connsiteX73" fmla="*/ 1991360 w 3032760"/>
              <a:gd name="connsiteY73" fmla="*/ 1034942 h 2853582"/>
              <a:gd name="connsiteX74" fmla="*/ 2011680 w 3032760"/>
              <a:gd name="connsiteY74" fmla="*/ 979062 h 2853582"/>
              <a:gd name="connsiteX75" fmla="*/ 2021840 w 3032760"/>
              <a:gd name="connsiteY75" fmla="*/ 948582 h 2853582"/>
              <a:gd name="connsiteX76" fmla="*/ 2047240 w 3032760"/>
              <a:gd name="connsiteY76" fmla="*/ 892702 h 2853582"/>
              <a:gd name="connsiteX77" fmla="*/ 2057400 w 3032760"/>
              <a:gd name="connsiteY77" fmla="*/ 862222 h 2853582"/>
              <a:gd name="connsiteX78" fmla="*/ 2067560 w 3032760"/>
              <a:gd name="connsiteY78" fmla="*/ 836822 h 2853582"/>
              <a:gd name="connsiteX79" fmla="*/ 2077720 w 3032760"/>
              <a:gd name="connsiteY79" fmla="*/ 806342 h 2853582"/>
              <a:gd name="connsiteX80" fmla="*/ 2087880 w 3032760"/>
              <a:gd name="connsiteY80" fmla="*/ 786022 h 2853582"/>
              <a:gd name="connsiteX81" fmla="*/ 2098040 w 3032760"/>
              <a:gd name="connsiteY81" fmla="*/ 770782 h 2853582"/>
              <a:gd name="connsiteX82" fmla="*/ 2108200 w 3032760"/>
              <a:gd name="connsiteY82" fmla="*/ 740302 h 2853582"/>
              <a:gd name="connsiteX83" fmla="*/ 2128520 w 3032760"/>
              <a:gd name="connsiteY83" fmla="*/ 689502 h 2853582"/>
              <a:gd name="connsiteX84" fmla="*/ 2133600 w 3032760"/>
              <a:gd name="connsiteY84" fmla="*/ 669182 h 2853582"/>
              <a:gd name="connsiteX85" fmla="*/ 2143760 w 3032760"/>
              <a:gd name="connsiteY85" fmla="*/ 648862 h 2853582"/>
              <a:gd name="connsiteX86" fmla="*/ 2159000 w 3032760"/>
              <a:gd name="connsiteY86" fmla="*/ 608222 h 2853582"/>
              <a:gd name="connsiteX87" fmla="*/ 2179320 w 3032760"/>
              <a:gd name="connsiteY87" fmla="*/ 577742 h 2853582"/>
              <a:gd name="connsiteX88" fmla="*/ 2189480 w 3032760"/>
              <a:gd name="connsiteY88" fmla="*/ 552342 h 2853582"/>
              <a:gd name="connsiteX89" fmla="*/ 2209800 w 3032760"/>
              <a:gd name="connsiteY89" fmla="*/ 511702 h 2853582"/>
              <a:gd name="connsiteX90" fmla="*/ 2219960 w 3032760"/>
              <a:gd name="connsiteY90" fmla="*/ 471062 h 2853582"/>
              <a:gd name="connsiteX91" fmla="*/ 2225040 w 3032760"/>
              <a:gd name="connsiteY91" fmla="*/ 450742 h 2853582"/>
              <a:gd name="connsiteX92" fmla="*/ 2245360 w 3032760"/>
              <a:gd name="connsiteY92" fmla="*/ 420262 h 2853582"/>
              <a:gd name="connsiteX93" fmla="*/ 2250440 w 3032760"/>
              <a:gd name="connsiteY93" fmla="*/ 405022 h 2853582"/>
              <a:gd name="connsiteX94" fmla="*/ 2275840 w 3032760"/>
              <a:gd name="connsiteY94" fmla="*/ 369462 h 2853582"/>
              <a:gd name="connsiteX95" fmla="*/ 2286000 w 3032760"/>
              <a:gd name="connsiteY95" fmla="*/ 354222 h 2853582"/>
              <a:gd name="connsiteX96" fmla="*/ 2316480 w 3032760"/>
              <a:gd name="connsiteY96" fmla="*/ 338982 h 2853582"/>
              <a:gd name="connsiteX97" fmla="*/ 2331720 w 3032760"/>
              <a:gd name="connsiteY97" fmla="*/ 328822 h 2853582"/>
              <a:gd name="connsiteX98" fmla="*/ 2352040 w 3032760"/>
              <a:gd name="connsiteY98" fmla="*/ 323742 h 2853582"/>
              <a:gd name="connsiteX99" fmla="*/ 2367280 w 3032760"/>
              <a:gd name="connsiteY99" fmla="*/ 318662 h 2853582"/>
              <a:gd name="connsiteX100" fmla="*/ 2397760 w 3032760"/>
              <a:gd name="connsiteY100" fmla="*/ 313582 h 2853582"/>
              <a:gd name="connsiteX101" fmla="*/ 2428240 w 3032760"/>
              <a:gd name="connsiteY101" fmla="*/ 303422 h 2853582"/>
              <a:gd name="connsiteX102" fmla="*/ 2448560 w 3032760"/>
              <a:gd name="connsiteY102" fmla="*/ 298342 h 2853582"/>
              <a:gd name="connsiteX103" fmla="*/ 2494280 w 3032760"/>
              <a:gd name="connsiteY103" fmla="*/ 288182 h 2853582"/>
              <a:gd name="connsiteX104" fmla="*/ 2524760 w 3032760"/>
              <a:gd name="connsiteY104" fmla="*/ 278022 h 2853582"/>
              <a:gd name="connsiteX105" fmla="*/ 2550160 w 3032760"/>
              <a:gd name="connsiteY105" fmla="*/ 272942 h 2853582"/>
              <a:gd name="connsiteX106" fmla="*/ 2580640 w 3032760"/>
              <a:gd name="connsiteY106" fmla="*/ 262782 h 2853582"/>
              <a:gd name="connsiteX107" fmla="*/ 2616200 w 3032760"/>
              <a:gd name="connsiteY107" fmla="*/ 257702 h 2853582"/>
              <a:gd name="connsiteX108" fmla="*/ 2631440 w 3032760"/>
              <a:gd name="connsiteY108" fmla="*/ 252622 h 2853582"/>
              <a:gd name="connsiteX109" fmla="*/ 2717800 w 3032760"/>
              <a:gd name="connsiteY109" fmla="*/ 242462 h 2853582"/>
              <a:gd name="connsiteX110" fmla="*/ 2788920 w 3032760"/>
              <a:gd name="connsiteY110" fmla="*/ 237382 h 2853582"/>
              <a:gd name="connsiteX111" fmla="*/ 2910840 w 3032760"/>
              <a:gd name="connsiteY111" fmla="*/ 227222 h 2853582"/>
              <a:gd name="connsiteX112" fmla="*/ 2926080 w 3032760"/>
              <a:gd name="connsiteY112" fmla="*/ 222142 h 2853582"/>
              <a:gd name="connsiteX113" fmla="*/ 2956560 w 3032760"/>
              <a:gd name="connsiteY113" fmla="*/ 217062 h 2853582"/>
              <a:gd name="connsiteX114" fmla="*/ 2961640 w 3032760"/>
              <a:gd name="connsiteY114" fmla="*/ 74822 h 2853582"/>
              <a:gd name="connsiteX115" fmla="*/ 2971800 w 3032760"/>
              <a:gd name="connsiteY115" fmla="*/ 34182 h 2853582"/>
              <a:gd name="connsiteX116" fmla="*/ 2976880 w 3032760"/>
              <a:gd name="connsiteY116" fmla="*/ 3702 h 2853582"/>
              <a:gd name="connsiteX117" fmla="*/ 3032760 w 3032760"/>
              <a:gd name="connsiteY117" fmla="*/ 3702 h 28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032760" h="2853582">
                <a:moveTo>
                  <a:pt x="0" y="2853582"/>
                </a:moveTo>
                <a:cubicBezTo>
                  <a:pt x="8857" y="2852475"/>
                  <a:pt x="42239" y="2851000"/>
                  <a:pt x="55880" y="2843422"/>
                </a:cubicBezTo>
                <a:cubicBezTo>
                  <a:pt x="66554" y="2837492"/>
                  <a:pt x="75438" y="2828563"/>
                  <a:pt x="86360" y="2823102"/>
                </a:cubicBezTo>
                <a:cubicBezTo>
                  <a:pt x="99907" y="2816329"/>
                  <a:pt x="114883" y="2811869"/>
                  <a:pt x="127000" y="2802782"/>
                </a:cubicBezTo>
                <a:cubicBezTo>
                  <a:pt x="133773" y="2797702"/>
                  <a:pt x="140430" y="2792463"/>
                  <a:pt x="147320" y="2787542"/>
                </a:cubicBezTo>
                <a:cubicBezTo>
                  <a:pt x="152288" y="2783993"/>
                  <a:pt x="157924" y="2781355"/>
                  <a:pt x="162560" y="2777382"/>
                </a:cubicBezTo>
                <a:cubicBezTo>
                  <a:pt x="180058" y="2762383"/>
                  <a:pt x="179460" y="2756232"/>
                  <a:pt x="198120" y="2746902"/>
                </a:cubicBezTo>
                <a:cubicBezTo>
                  <a:pt x="202909" y="2744507"/>
                  <a:pt x="208280" y="2743515"/>
                  <a:pt x="213360" y="2741822"/>
                </a:cubicBezTo>
                <a:cubicBezTo>
                  <a:pt x="218440" y="2735049"/>
                  <a:pt x="222228" y="2727077"/>
                  <a:pt x="228600" y="2721502"/>
                </a:cubicBezTo>
                <a:cubicBezTo>
                  <a:pt x="262770" y="2691603"/>
                  <a:pt x="242367" y="2715840"/>
                  <a:pt x="269240" y="2701182"/>
                </a:cubicBezTo>
                <a:cubicBezTo>
                  <a:pt x="283264" y="2693532"/>
                  <a:pt x="295048" y="2681715"/>
                  <a:pt x="309880" y="2675782"/>
                </a:cubicBezTo>
                <a:cubicBezTo>
                  <a:pt x="326813" y="2669009"/>
                  <a:pt x="344368" y="2663618"/>
                  <a:pt x="360680" y="2655462"/>
                </a:cubicBezTo>
                <a:cubicBezTo>
                  <a:pt x="367453" y="2652075"/>
                  <a:pt x="374080" y="2648378"/>
                  <a:pt x="381000" y="2645302"/>
                </a:cubicBezTo>
                <a:cubicBezTo>
                  <a:pt x="389333" y="2641598"/>
                  <a:pt x="398244" y="2639220"/>
                  <a:pt x="406400" y="2635142"/>
                </a:cubicBezTo>
                <a:cubicBezTo>
                  <a:pt x="411861" y="2632412"/>
                  <a:pt x="416179" y="2627712"/>
                  <a:pt x="421640" y="2624982"/>
                </a:cubicBezTo>
                <a:cubicBezTo>
                  <a:pt x="426429" y="2622587"/>
                  <a:pt x="432091" y="2622297"/>
                  <a:pt x="436880" y="2619902"/>
                </a:cubicBezTo>
                <a:cubicBezTo>
                  <a:pt x="442341" y="2617172"/>
                  <a:pt x="446659" y="2612472"/>
                  <a:pt x="452120" y="2609742"/>
                </a:cubicBezTo>
                <a:cubicBezTo>
                  <a:pt x="460276" y="2605664"/>
                  <a:pt x="469364" y="2603660"/>
                  <a:pt x="477520" y="2599582"/>
                </a:cubicBezTo>
                <a:cubicBezTo>
                  <a:pt x="482981" y="2596852"/>
                  <a:pt x="487181" y="2591902"/>
                  <a:pt x="492760" y="2589422"/>
                </a:cubicBezTo>
                <a:cubicBezTo>
                  <a:pt x="502547" y="2585072"/>
                  <a:pt x="513080" y="2582649"/>
                  <a:pt x="523240" y="2579262"/>
                </a:cubicBezTo>
                <a:cubicBezTo>
                  <a:pt x="528320" y="2577569"/>
                  <a:pt x="534025" y="2577152"/>
                  <a:pt x="538480" y="2574182"/>
                </a:cubicBezTo>
                <a:cubicBezTo>
                  <a:pt x="548640" y="2567409"/>
                  <a:pt x="557114" y="2556824"/>
                  <a:pt x="568960" y="2553862"/>
                </a:cubicBezTo>
                <a:cubicBezTo>
                  <a:pt x="599670" y="2546185"/>
                  <a:pt x="582656" y="2550990"/>
                  <a:pt x="619760" y="2538622"/>
                </a:cubicBezTo>
                <a:cubicBezTo>
                  <a:pt x="624840" y="2536929"/>
                  <a:pt x="630545" y="2536512"/>
                  <a:pt x="635000" y="2533542"/>
                </a:cubicBezTo>
                <a:cubicBezTo>
                  <a:pt x="640080" y="2530155"/>
                  <a:pt x="644661" y="2525862"/>
                  <a:pt x="650240" y="2523382"/>
                </a:cubicBezTo>
                <a:cubicBezTo>
                  <a:pt x="676665" y="2511638"/>
                  <a:pt x="687352" y="2512275"/>
                  <a:pt x="716280" y="2508142"/>
                </a:cubicBezTo>
                <a:cubicBezTo>
                  <a:pt x="753040" y="2495889"/>
                  <a:pt x="717897" y="2506269"/>
                  <a:pt x="792480" y="2497982"/>
                </a:cubicBezTo>
                <a:cubicBezTo>
                  <a:pt x="802717" y="2496845"/>
                  <a:pt x="812723" y="2494039"/>
                  <a:pt x="822960" y="2492902"/>
                </a:cubicBezTo>
                <a:cubicBezTo>
                  <a:pt x="843226" y="2490650"/>
                  <a:pt x="863600" y="2489515"/>
                  <a:pt x="883920" y="2487822"/>
                </a:cubicBezTo>
                <a:cubicBezTo>
                  <a:pt x="937757" y="2474363"/>
                  <a:pt x="857672" y="2493518"/>
                  <a:pt x="944880" y="2477662"/>
                </a:cubicBezTo>
                <a:cubicBezTo>
                  <a:pt x="950148" y="2476704"/>
                  <a:pt x="954827" y="2473396"/>
                  <a:pt x="960120" y="2472582"/>
                </a:cubicBezTo>
                <a:cubicBezTo>
                  <a:pt x="976940" y="2469994"/>
                  <a:pt x="994019" y="2469490"/>
                  <a:pt x="1010920" y="2467502"/>
                </a:cubicBezTo>
                <a:cubicBezTo>
                  <a:pt x="1115981" y="2455142"/>
                  <a:pt x="954914" y="2470746"/>
                  <a:pt x="1102360" y="2457342"/>
                </a:cubicBezTo>
                <a:cubicBezTo>
                  <a:pt x="1109133" y="2455649"/>
                  <a:pt x="1115811" y="2453511"/>
                  <a:pt x="1122680" y="2452262"/>
                </a:cubicBezTo>
                <a:cubicBezTo>
                  <a:pt x="1134461" y="2450120"/>
                  <a:pt x="1146573" y="2449874"/>
                  <a:pt x="1158240" y="2447182"/>
                </a:cubicBezTo>
                <a:cubicBezTo>
                  <a:pt x="1224280" y="2431942"/>
                  <a:pt x="1163320" y="2442102"/>
                  <a:pt x="1203960" y="2431942"/>
                </a:cubicBezTo>
                <a:cubicBezTo>
                  <a:pt x="1210733" y="2430249"/>
                  <a:pt x="1217593" y="2428868"/>
                  <a:pt x="1224280" y="2426862"/>
                </a:cubicBezTo>
                <a:cubicBezTo>
                  <a:pt x="1234538" y="2423785"/>
                  <a:pt x="1244370" y="2419299"/>
                  <a:pt x="1254760" y="2416702"/>
                </a:cubicBezTo>
                <a:cubicBezTo>
                  <a:pt x="1268307" y="2413315"/>
                  <a:pt x="1282153" y="2410958"/>
                  <a:pt x="1295400" y="2406542"/>
                </a:cubicBezTo>
                <a:cubicBezTo>
                  <a:pt x="1334071" y="2393652"/>
                  <a:pt x="1315378" y="2398482"/>
                  <a:pt x="1351280" y="2391302"/>
                </a:cubicBezTo>
                <a:cubicBezTo>
                  <a:pt x="1358053" y="2387915"/>
                  <a:pt x="1365025" y="2384899"/>
                  <a:pt x="1371600" y="2381142"/>
                </a:cubicBezTo>
                <a:cubicBezTo>
                  <a:pt x="1376901" y="2378113"/>
                  <a:pt x="1381379" y="2373712"/>
                  <a:pt x="1386840" y="2370982"/>
                </a:cubicBezTo>
                <a:cubicBezTo>
                  <a:pt x="1418640" y="2355082"/>
                  <a:pt x="1403456" y="2365443"/>
                  <a:pt x="1432560" y="2355742"/>
                </a:cubicBezTo>
                <a:cubicBezTo>
                  <a:pt x="1441211" y="2352858"/>
                  <a:pt x="1449422" y="2348784"/>
                  <a:pt x="1457960" y="2345582"/>
                </a:cubicBezTo>
                <a:cubicBezTo>
                  <a:pt x="1475547" y="2338987"/>
                  <a:pt x="1478964" y="2340160"/>
                  <a:pt x="1498600" y="2330342"/>
                </a:cubicBezTo>
                <a:cubicBezTo>
                  <a:pt x="1504061" y="2327612"/>
                  <a:pt x="1508379" y="2322912"/>
                  <a:pt x="1513840" y="2320182"/>
                </a:cubicBezTo>
                <a:cubicBezTo>
                  <a:pt x="1539392" y="2307406"/>
                  <a:pt x="1527525" y="2326817"/>
                  <a:pt x="1559560" y="2294782"/>
                </a:cubicBezTo>
                <a:lnTo>
                  <a:pt x="1600200" y="2254142"/>
                </a:lnTo>
                <a:cubicBezTo>
                  <a:pt x="1606973" y="2247369"/>
                  <a:pt x="1615207" y="2241792"/>
                  <a:pt x="1620520" y="2233822"/>
                </a:cubicBezTo>
                <a:cubicBezTo>
                  <a:pt x="1636363" y="2210058"/>
                  <a:pt x="1642528" y="2198903"/>
                  <a:pt x="1661160" y="2177942"/>
                </a:cubicBezTo>
                <a:cubicBezTo>
                  <a:pt x="1667524" y="2170783"/>
                  <a:pt x="1674707" y="2164395"/>
                  <a:pt x="1681480" y="2157622"/>
                </a:cubicBezTo>
                <a:cubicBezTo>
                  <a:pt x="1683173" y="2152542"/>
                  <a:pt x="1684165" y="2147171"/>
                  <a:pt x="1686560" y="2142382"/>
                </a:cubicBezTo>
                <a:cubicBezTo>
                  <a:pt x="1691104" y="2133294"/>
                  <a:pt x="1707358" y="2113725"/>
                  <a:pt x="1711960" y="2106822"/>
                </a:cubicBezTo>
                <a:cubicBezTo>
                  <a:pt x="1717437" y="2098607"/>
                  <a:pt x="1722472" y="2090090"/>
                  <a:pt x="1727200" y="2081422"/>
                </a:cubicBezTo>
                <a:cubicBezTo>
                  <a:pt x="1732639" y="2071450"/>
                  <a:pt x="1737827" y="2061322"/>
                  <a:pt x="1742440" y="2050942"/>
                </a:cubicBezTo>
                <a:cubicBezTo>
                  <a:pt x="1744615" y="2046049"/>
                  <a:pt x="1744550" y="2040157"/>
                  <a:pt x="1747520" y="2035702"/>
                </a:cubicBezTo>
                <a:cubicBezTo>
                  <a:pt x="1758230" y="2019638"/>
                  <a:pt x="1783080" y="1989982"/>
                  <a:pt x="1783080" y="1989982"/>
                </a:cubicBezTo>
                <a:cubicBezTo>
                  <a:pt x="1790874" y="1935424"/>
                  <a:pt x="1783301" y="1973291"/>
                  <a:pt x="1798320" y="1923942"/>
                </a:cubicBezTo>
                <a:cubicBezTo>
                  <a:pt x="1807057" y="1895236"/>
                  <a:pt x="1823720" y="1837582"/>
                  <a:pt x="1823720" y="1837582"/>
                </a:cubicBezTo>
                <a:cubicBezTo>
                  <a:pt x="1825413" y="1822342"/>
                  <a:pt x="1826838" y="1807070"/>
                  <a:pt x="1828800" y="1791862"/>
                </a:cubicBezTo>
                <a:cubicBezTo>
                  <a:pt x="1833611" y="1754573"/>
                  <a:pt x="1840104" y="1717494"/>
                  <a:pt x="1844040" y="1680102"/>
                </a:cubicBezTo>
                <a:cubicBezTo>
                  <a:pt x="1847427" y="1647929"/>
                  <a:pt x="1850981" y="1615773"/>
                  <a:pt x="1854200" y="1583582"/>
                </a:cubicBezTo>
                <a:cubicBezTo>
                  <a:pt x="1855893" y="1566649"/>
                  <a:pt x="1856873" y="1549629"/>
                  <a:pt x="1859280" y="1532782"/>
                </a:cubicBezTo>
                <a:cubicBezTo>
                  <a:pt x="1860267" y="1525870"/>
                  <a:pt x="1863111" y="1519331"/>
                  <a:pt x="1864360" y="1512462"/>
                </a:cubicBezTo>
                <a:cubicBezTo>
                  <a:pt x="1873700" y="1461094"/>
                  <a:pt x="1864087" y="1492960"/>
                  <a:pt x="1874520" y="1461662"/>
                </a:cubicBezTo>
                <a:cubicBezTo>
                  <a:pt x="1886419" y="1378367"/>
                  <a:pt x="1872137" y="1481916"/>
                  <a:pt x="1884680" y="1375302"/>
                </a:cubicBezTo>
                <a:cubicBezTo>
                  <a:pt x="1886079" y="1363410"/>
                  <a:pt x="1886471" y="1351255"/>
                  <a:pt x="1889760" y="1339742"/>
                </a:cubicBezTo>
                <a:cubicBezTo>
                  <a:pt x="1893303" y="1327342"/>
                  <a:pt x="1899920" y="1316035"/>
                  <a:pt x="1905000" y="1304182"/>
                </a:cubicBezTo>
                <a:cubicBezTo>
                  <a:pt x="1906693" y="1294022"/>
                  <a:pt x="1907323" y="1283626"/>
                  <a:pt x="1910080" y="1273702"/>
                </a:cubicBezTo>
                <a:cubicBezTo>
                  <a:pt x="1915813" y="1253064"/>
                  <a:pt x="1923627" y="1233062"/>
                  <a:pt x="1930400" y="1212742"/>
                </a:cubicBezTo>
                <a:lnTo>
                  <a:pt x="1950720" y="1151782"/>
                </a:lnTo>
                <a:cubicBezTo>
                  <a:pt x="1954107" y="1141622"/>
                  <a:pt x="1956091" y="1130881"/>
                  <a:pt x="1960880" y="1121302"/>
                </a:cubicBezTo>
                <a:lnTo>
                  <a:pt x="1981200" y="1080662"/>
                </a:lnTo>
                <a:cubicBezTo>
                  <a:pt x="1984587" y="1065422"/>
                  <a:pt x="1987337" y="1050027"/>
                  <a:pt x="1991360" y="1034942"/>
                </a:cubicBezTo>
                <a:cubicBezTo>
                  <a:pt x="1998772" y="1007148"/>
                  <a:pt x="2002338" y="1004753"/>
                  <a:pt x="2011680" y="979062"/>
                </a:cubicBezTo>
                <a:cubicBezTo>
                  <a:pt x="2015340" y="968997"/>
                  <a:pt x="2017721" y="958468"/>
                  <a:pt x="2021840" y="948582"/>
                </a:cubicBezTo>
                <a:cubicBezTo>
                  <a:pt x="2050442" y="879937"/>
                  <a:pt x="2025408" y="952739"/>
                  <a:pt x="2047240" y="892702"/>
                </a:cubicBezTo>
                <a:cubicBezTo>
                  <a:pt x="2050900" y="882637"/>
                  <a:pt x="2053740" y="872287"/>
                  <a:pt x="2057400" y="862222"/>
                </a:cubicBezTo>
                <a:cubicBezTo>
                  <a:pt x="2060516" y="853652"/>
                  <a:pt x="2064444" y="845392"/>
                  <a:pt x="2067560" y="836822"/>
                </a:cubicBezTo>
                <a:cubicBezTo>
                  <a:pt x="2071220" y="826757"/>
                  <a:pt x="2073743" y="816286"/>
                  <a:pt x="2077720" y="806342"/>
                </a:cubicBezTo>
                <a:cubicBezTo>
                  <a:pt x="2080532" y="799311"/>
                  <a:pt x="2084123" y="792597"/>
                  <a:pt x="2087880" y="786022"/>
                </a:cubicBezTo>
                <a:cubicBezTo>
                  <a:pt x="2090909" y="780721"/>
                  <a:pt x="2095560" y="776361"/>
                  <a:pt x="2098040" y="770782"/>
                </a:cubicBezTo>
                <a:cubicBezTo>
                  <a:pt x="2102390" y="760995"/>
                  <a:pt x="2104440" y="750330"/>
                  <a:pt x="2108200" y="740302"/>
                </a:cubicBezTo>
                <a:cubicBezTo>
                  <a:pt x="2114604" y="723225"/>
                  <a:pt x="2122386" y="706677"/>
                  <a:pt x="2128520" y="689502"/>
                </a:cubicBezTo>
                <a:cubicBezTo>
                  <a:pt x="2130868" y="682927"/>
                  <a:pt x="2131149" y="675719"/>
                  <a:pt x="2133600" y="669182"/>
                </a:cubicBezTo>
                <a:cubicBezTo>
                  <a:pt x="2136259" y="662091"/>
                  <a:pt x="2140777" y="655823"/>
                  <a:pt x="2143760" y="648862"/>
                </a:cubicBezTo>
                <a:cubicBezTo>
                  <a:pt x="2152830" y="627699"/>
                  <a:pt x="2144967" y="633948"/>
                  <a:pt x="2159000" y="608222"/>
                </a:cubicBezTo>
                <a:cubicBezTo>
                  <a:pt x="2164847" y="597502"/>
                  <a:pt x="2173473" y="588462"/>
                  <a:pt x="2179320" y="577742"/>
                </a:cubicBezTo>
                <a:cubicBezTo>
                  <a:pt x="2183687" y="569737"/>
                  <a:pt x="2185659" y="560622"/>
                  <a:pt x="2189480" y="552342"/>
                </a:cubicBezTo>
                <a:cubicBezTo>
                  <a:pt x="2195827" y="538590"/>
                  <a:pt x="2209800" y="511702"/>
                  <a:pt x="2209800" y="511702"/>
                </a:cubicBezTo>
                <a:cubicBezTo>
                  <a:pt x="2220128" y="460061"/>
                  <a:pt x="2209546" y="507511"/>
                  <a:pt x="2219960" y="471062"/>
                </a:cubicBezTo>
                <a:cubicBezTo>
                  <a:pt x="2221878" y="464349"/>
                  <a:pt x="2221918" y="456987"/>
                  <a:pt x="2225040" y="450742"/>
                </a:cubicBezTo>
                <a:cubicBezTo>
                  <a:pt x="2230501" y="439820"/>
                  <a:pt x="2241499" y="431846"/>
                  <a:pt x="2245360" y="420262"/>
                </a:cubicBezTo>
                <a:cubicBezTo>
                  <a:pt x="2247053" y="415182"/>
                  <a:pt x="2248045" y="409811"/>
                  <a:pt x="2250440" y="405022"/>
                </a:cubicBezTo>
                <a:cubicBezTo>
                  <a:pt x="2254431" y="397041"/>
                  <a:pt x="2272005" y="374831"/>
                  <a:pt x="2275840" y="369462"/>
                </a:cubicBezTo>
                <a:cubicBezTo>
                  <a:pt x="2279389" y="364494"/>
                  <a:pt x="2281683" y="358539"/>
                  <a:pt x="2286000" y="354222"/>
                </a:cubicBezTo>
                <a:cubicBezTo>
                  <a:pt x="2300559" y="339663"/>
                  <a:pt x="2299953" y="347245"/>
                  <a:pt x="2316480" y="338982"/>
                </a:cubicBezTo>
                <a:cubicBezTo>
                  <a:pt x="2321941" y="336252"/>
                  <a:pt x="2326108" y="331227"/>
                  <a:pt x="2331720" y="328822"/>
                </a:cubicBezTo>
                <a:cubicBezTo>
                  <a:pt x="2338137" y="326072"/>
                  <a:pt x="2345327" y="325660"/>
                  <a:pt x="2352040" y="323742"/>
                </a:cubicBezTo>
                <a:cubicBezTo>
                  <a:pt x="2357189" y="322271"/>
                  <a:pt x="2362053" y="319824"/>
                  <a:pt x="2367280" y="318662"/>
                </a:cubicBezTo>
                <a:cubicBezTo>
                  <a:pt x="2377335" y="316428"/>
                  <a:pt x="2387767" y="316080"/>
                  <a:pt x="2397760" y="313582"/>
                </a:cubicBezTo>
                <a:cubicBezTo>
                  <a:pt x="2408150" y="310985"/>
                  <a:pt x="2417850" y="306019"/>
                  <a:pt x="2428240" y="303422"/>
                </a:cubicBezTo>
                <a:lnTo>
                  <a:pt x="2448560" y="298342"/>
                </a:lnTo>
                <a:cubicBezTo>
                  <a:pt x="2463772" y="294832"/>
                  <a:pt x="2479195" y="292205"/>
                  <a:pt x="2494280" y="288182"/>
                </a:cubicBezTo>
                <a:cubicBezTo>
                  <a:pt x="2504628" y="285423"/>
                  <a:pt x="2514428" y="280840"/>
                  <a:pt x="2524760" y="278022"/>
                </a:cubicBezTo>
                <a:cubicBezTo>
                  <a:pt x="2533090" y="275750"/>
                  <a:pt x="2541830" y="275214"/>
                  <a:pt x="2550160" y="272942"/>
                </a:cubicBezTo>
                <a:cubicBezTo>
                  <a:pt x="2560492" y="270124"/>
                  <a:pt x="2570038" y="264297"/>
                  <a:pt x="2580640" y="262782"/>
                </a:cubicBezTo>
                <a:lnTo>
                  <a:pt x="2616200" y="257702"/>
                </a:lnTo>
                <a:cubicBezTo>
                  <a:pt x="2621280" y="256009"/>
                  <a:pt x="2626245" y="253921"/>
                  <a:pt x="2631440" y="252622"/>
                </a:cubicBezTo>
                <a:cubicBezTo>
                  <a:pt x="2662630" y="244825"/>
                  <a:pt x="2681781" y="245233"/>
                  <a:pt x="2717800" y="242462"/>
                </a:cubicBezTo>
                <a:lnTo>
                  <a:pt x="2788920" y="237382"/>
                </a:lnTo>
                <a:cubicBezTo>
                  <a:pt x="2868580" y="224105"/>
                  <a:pt x="2752602" y="242292"/>
                  <a:pt x="2910840" y="227222"/>
                </a:cubicBezTo>
                <a:cubicBezTo>
                  <a:pt x="2916171" y="226714"/>
                  <a:pt x="2920853" y="223304"/>
                  <a:pt x="2926080" y="222142"/>
                </a:cubicBezTo>
                <a:cubicBezTo>
                  <a:pt x="2936135" y="219908"/>
                  <a:pt x="2946400" y="218755"/>
                  <a:pt x="2956560" y="217062"/>
                </a:cubicBezTo>
                <a:cubicBezTo>
                  <a:pt x="2958253" y="169649"/>
                  <a:pt x="2957700" y="122102"/>
                  <a:pt x="2961640" y="74822"/>
                </a:cubicBezTo>
                <a:cubicBezTo>
                  <a:pt x="2962800" y="60907"/>
                  <a:pt x="2969504" y="47956"/>
                  <a:pt x="2971800" y="34182"/>
                </a:cubicBezTo>
                <a:cubicBezTo>
                  <a:pt x="2973493" y="24022"/>
                  <a:pt x="2967667" y="8308"/>
                  <a:pt x="2976880" y="3702"/>
                </a:cubicBezTo>
                <a:cubicBezTo>
                  <a:pt x="2993540" y="-4628"/>
                  <a:pt x="3014133" y="3702"/>
                  <a:pt x="3032760" y="370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010920" y="4947920"/>
            <a:ext cx="203200" cy="20828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550160" y="4687310"/>
            <a:ext cx="203200" cy="20828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3688080" y="2677160"/>
            <a:ext cx="203200" cy="20828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4694348" y="2557781"/>
            <a:ext cx="203200" cy="20828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75920" y="4736376"/>
            <a:ext cx="106631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MHW Elevation</a:t>
            </a:r>
          </a:p>
        </p:txBody>
      </p:sp>
      <p:sp>
        <p:nvSpPr>
          <p:cNvPr id="21" name="TextBox 20"/>
          <p:cNvSpPr txBox="1"/>
          <p:nvPr/>
        </p:nvSpPr>
        <p:spPr>
          <a:xfrm>
            <a:off x="2723362" y="4766481"/>
            <a:ext cx="69442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Bluff Toe</a:t>
            </a:r>
          </a:p>
        </p:txBody>
      </p:sp>
      <p:sp>
        <p:nvSpPr>
          <p:cNvPr id="24" name="TextBox 23"/>
          <p:cNvSpPr txBox="1"/>
          <p:nvPr/>
        </p:nvSpPr>
        <p:spPr>
          <a:xfrm>
            <a:off x="3027291" y="2541738"/>
            <a:ext cx="780983"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Bluff Crest</a:t>
            </a:r>
          </a:p>
        </p:txBody>
      </p:sp>
      <p:sp>
        <p:nvSpPr>
          <p:cNvPr id="25" name="TextBox 24"/>
          <p:cNvSpPr txBox="1"/>
          <p:nvPr/>
        </p:nvSpPr>
        <p:spPr>
          <a:xfrm>
            <a:off x="4052459" y="2722196"/>
            <a:ext cx="936475"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Nearest</a:t>
            </a:r>
          </a:p>
          <a:p>
            <a:r>
              <a:rPr lang="en-US" sz="1000" dirty="0">
                <a:latin typeface="Arial" panose="020B0604020202020204" pitchFamily="34" charset="0"/>
                <a:cs typeface="Arial" panose="020B0604020202020204" pitchFamily="34" charset="0"/>
              </a:rPr>
              <a:t>Infrastructure</a:t>
            </a:r>
          </a:p>
        </p:txBody>
      </p:sp>
      <p:sp>
        <p:nvSpPr>
          <p:cNvPr id="26" name="TextBox 25"/>
          <p:cNvSpPr txBox="1"/>
          <p:nvPr/>
        </p:nvSpPr>
        <p:spPr>
          <a:xfrm rot="17420789">
            <a:off x="2548171" y="3569028"/>
            <a:ext cx="111921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Bluff Face Slope</a:t>
            </a:r>
          </a:p>
        </p:txBody>
      </p:sp>
      <p:sp>
        <p:nvSpPr>
          <p:cNvPr id="27" name="TextBox 26"/>
          <p:cNvSpPr txBox="1"/>
          <p:nvPr/>
        </p:nvSpPr>
        <p:spPr>
          <a:xfrm>
            <a:off x="1362363" y="4920615"/>
            <a:ext cx="1024863"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Distance to Bluff Toe</a:t>
            </a:r>
          </a:p>
        </p:txBody>
      </p:sp>
      <p:cxnSp>
        <p:nvCxnSpPr>
          <p:cNvPr id="29" name="Straight Arrow Connector 28"/>
          <p:cNvCxnSpPr>
            <a:stCxn id="16" idx="0"/>
          </p:cNvCxnSpPr>
          <p:nvPr/>
        </p:nvCxnSpPr>
        <p:spPr>
          <a:xfrm flipV="1">
            <a:off x="1112520" y="4946844"/>
            <a:ext cx="1529080" cy="10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67844" y="2285276"/>
            <a:ext cx="1024863"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Distance to Infrastructure</a:t>
            </a:r>
          </a:p>
        </p:txBody>
      </p:sp>
      <p:cxnSp>
        <p:nvCxnSpPr>
          <p:cNvPr id="32" name="Straight Arrow Connector 31"/>
          <p:cNvCxnSpPr/>
          <p:nvPr/>
        </p:nvCxnSpPr>
        <p:spPr>
          <a:xfrm flipV="1">
            <a:off x="3818006" y="2649692"/>
            <a:ext cx="974701" cy="1363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843075" y="5338309"/>
            <a:ext cx="141417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Distance Cross-shore</a:t>
            </a:r>
          </a:p>
        </p:txBody>
      </p:sp>
      <p:sp>
        <p:nvSpPr>
          <p:cNvPr id="35" name="TextBox 34"/>
          <p:cNvSpPr txBox="1"/>
          <p:nvPr/>
        </p:nvSpPr>
        <p:spPr>
          <a:xfrm rot="16200000">
            <a:off x="-1066738" y="3610723"/>
            <a:ext cx="257795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Elevation Above Mean High Water (MHW)</a:t>
            </a:r>
          </a:p>
        </p:txBody>
      </p:sp>
      <p:sp>
        <p:nvSpPr>
          <p:cNvPr id="28" name="TextBox 27"/>
          <p:cNvSpPr txBox="1"/>
          <p:nvPr/>
        </p:nvSpPr>
        <p:spPr>
          <a:xfrm>
            <a:off x="1533575" y="112064"/>
            <a:ext cx="9124999"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INTRODUCTION TO COASTAL BLUFF STABILITY PROJECT</a:t>
            </a:r>
          </a:p>
        </p:txBody>
      </p:sp>
      <p:grpSp>
        <p:nvGrpSpPr>
          <p:cNvPr id="3" name="Group 2"/>
          <p:cNvGrpSpPr/>
          <p:nvPr/>
        </p:nvGrpSpPr>
        <p:grpSpPr>
          <a:xfrm>
            <a:off x="7488076" y="2933620"/>
            <a:ext cx="3464465" cy="1857830"/>
            <a:chOff x="7488076" y="2933620"/>
            <a:chExt cx="3464465" cy="1857830"/>
          </a:xfrm>
        </p:grpSpPr>
        <p:sp>
          <p:nvSpPr>
            <p:cNvPr id="30" name="Rectangle 29"/>
            <p:cNvSpPr/>
            <p:nvPr/>
          </p:nvSpPr>
          <p:spPr>
            <a:xfrm>
              <a:off x="8594353"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814770"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035187"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55604"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78117"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698534"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918951"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88076" y="293362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710589" y="293362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931006" y="293362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151423" y="293362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0152034"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0374547"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0594964"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0815381" y="2946400"/>
              <a:ext cx="137160" cy="184505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99126" y="975135"/>
            <a:ext cx="6408551"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Using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to map coastal features in alongshore segments, which can then provide the basis by which to permit or zone land use.</a:t>
            </a:r>
          </a:p>
        </p:txBody>
      </p:sp>
    </p:spTree>
    <p:extLst>
      <p:ext uri="{BB962C8B-B14F-4D97-AF65-F5344CB8AC3E}">
        <p14:creationId xmlns:p14="http://schemas.microsoft.com/office/powerpoint/2010/main" val="29633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p:bldP spid="24" grpId="0"/>
      <p:bldP spid="25" grpId="0"/>
      <p:bldP spid="26" grpId="0"/>
      <p:bldP spid="27"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78289" y="112064"/>
            <a:ext cx="743556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INTRODUCTION TO COASTAL SETBACK CODES</a:t>
            </a:r>
          </a:p>
        </p:txBody>
      </p:sp>
      <p:sp>
        <p:nvSpPr>
          <p:cNvPr id="3" name="TextBox 2"/>
          <p:cNvSpPr txBox="1"/>
          <p:nvPr/>
        </p:nvSpPr>
        <p:spPr>
          <a:xfrm>
            <a:off x="128227" y="638422"/>
            <a:ext cx="11561370" cy="563231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States around the US that participate in the federal Coastal Zone Management Act have developed a variety of ways to zone and code for coastal erosion threats:</a:t>
            </a:r>
          </a:p>
          <a:p>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Alabama</a:t>
            </a:r>
            <a:r>
              <a:rPr lang="en-US" dirty="0">
                <a:latin typeface="Arial" panose="020B0604020202020204" pitchFamily="34" charset="0"/>
                <a:cs typeface="Arial" panose="020B0604020202020204" pitchFamily="34" charset="0"/>
              </a:rPr>
              <a:t>—regulations require a permit for (1) removing primary dune or beach sands and vegetation or otherwise altering the primary dune system, (2) constructing any new structure, or (3) making any substantial improvement to any existing structure on property between the mean high tide and the “construction control line.”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Delaware</a:t>
            </a:r>
            <a:r>
              <a:rPr lang="en-US" dirty="0">
                <a:latin typeface="Arial" panose="020B0604020202020204" pitchFamily="34" charset="0"/>
                <a:cs typeface="Arial" panose="020B0604020202020204" pitchFamily="34" charset="0"/>
              </a:rPr>
              <a:t>—The building line is the state minimum setback requirement. It is defined in terms of certain distances, depending on the area, landward of a contour above the water line. It is set forth on maps the DNREC prepares with reference to a commonly used vertical datum.</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Florida</a:t>
            </a:r>
            <a:r>
              <a:rPr lang="en-US" dirty="0">
                <a:latin typeface="Arial" panose="020B0604020202020204" pitchFamily="34" charset="0"/>
                <a:cs typeface="Arial" panose="020B0604020202020204" pitchFamily="34" charset="0"/>
              </a:rPr>
              <a:t>—permit applications by forecasting the seasonal high-water line 30 years from the date of the permit application. Line of jurisdiction is the 50-foot setback line.</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Georgia</a:t>
            </a:r>
            <a:r>
              <a:rPr lang="en-US" dirty="0">
                <a:latin typeface="Arial" panose="020B0604020202020204" pitchFamily="34" charset="0"/>
                <a:cs typeface="Arial" panose="020B0604020202020204" pitchFamily="34" charset="0"/>
              </a:rPr>
              <a:t>—50-foot setback that applies to the upland component of the project as measured horizontally inland from the coastal marshland.</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Hawaii</a:t>
            </a:r>
            <a:r>
              <a:rPr lang="en-US" dirty="0">
                <a:latin typeface="Arial" panose="020B0604020202020204" pitchFamily="34" charset="0"/>
                <a:cs typeface="Arial" panose="020B0604020202020204" pitchFamily="34" charset="0"/>
              </a:rPr>
              <a:t>—generally establishes shoreline setbacks between 20 and 40 feet inland from the shoreline (mean high tide line).</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Maryland</a:t>
            </a:r>
            <a:r>
              <a:rPr lang="en-US" dirty="0">
                <a:latin typeface="Arial" panose="020B0604020202020204" pitchFamily="34" charset="0"/>
                <a:cs typeface="Arial" panose="020B0604020202020204" pitchFamily="34" charset="0"/>
              </a:rPr>
              <a:t>—100-foot setbacks from the mean high water line along tidal waters and tidal wetlands. In a “resource conservation area,” area characterized by nature-dominated environments (e.g., wetlands, forests, abandoned fields and resource-utilization activities), there is a 200-foot minimum setback.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And so on. </a:t>
            </a:r>
            <a:r>
              <a:rPr lang="en-US" sz="1200" dirty="0">
                <a:latin typeface="Arial" panose="020B0604020202020204" pitchFamily="34" charset="0"/>
                <a:cs typeface="Arial" panose="020B0604020202020204" pitchFamily="34" charset="0"/>
              </a:rPr>
              <a:t>This information was taken from Coastline Construction Restrictions by Mark Randall and Hendrik </a:t>
            </a:r>
            <a:r>
              <a:rPr lang="en-US" sz="1200" dirty="0" err="1">
                <a:latin typeface="Arial" panose="020B0604020202020204" pitchFamily="34" charset="0"/>
                <a:cs typeface="Arial" panose="020B0604020202020204" pitchFamily="34" charset="0"/>
              </a:rPr>
              <a:t>deBoer</a:t>
            </a:r>
            <a:r>
              <a:rPr lang="en-US" sz="1200" dirty="0">
                <a:latin typeface="Arial" panose="020B0604020202020204" pitchFamily="34" charset="0"/>
                <a:cs typeface="Arial" panose="020B0604020202020204" pitchFamily="34" charset="0"/>
              </a:rPr>
              <a:t>, 2012.</a:t>
            </a:r>
          </a:p>
        </p:txBody>
      </p:sp>
    </p:spTree>
    <p:extLst>
      <p:ext uri="{BB962C8B-B14F-4D97-AF65-F5344CB8AC3E}">
        <p14:creationId xmlns:p14="http://schemas.microsoft.com/office/powerpoint/2010/main" val="3074999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80719" y="112064"/>
            <a:ext cx="6630726"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TAKING EXAMPLES FROM OTHER STATES</a:t>
            </a:r>
          </a:p>
        </p:txBody>
      </p:sp>
      <p:pic>
        <p:nvPicPr>
          <p:cNvPr id="12" name="Picture 11"/>
          <p:cNvPicPr>
            <a:picLocks noChangeAspect="1"/>
          </p:cNvPicPr>
          <p:nvPr/>
        </p:nvPicPr>
        <p:blipFill>
          <a:blip r:embed="rId2"/>
          <a:stretch>
            <a:fillRect/>
          </a:stretch>
        </p:blipFill>
        <p:spPr>
          <a:xfrm>
            <a:off x="0" y="533400"/>
            <a:ext cx="6197600" cy="5795159"/>
          </a:xfrm>
          <a:prstGeom prst="rect">
            <a:avLst/>
          </a:prstGeom>
        </p:spPr>
      </p:pic>
      <p:pic>
        <p:nvPicPr>
          <p:cNvPr id="13" name="Picture 12"/>
          <p:cNvPicPr>
            <a:picLocks noChangeAspect="1"/>
          </p:cNvPicPr>
          <p:nvPr/>
        </p:nvPicPr>
        <p:blipFill rotWithShape="1">
          <a:blip r:embed="rId3"/>
          <a:srcRect t="22441" r="32712"/>
          <a:stretch/>
        </p:blipFill>
        <p:spPr>
          <a:xfrm>
            <a:off x="6197600" y="2381250"/>
            <a:ext cx="5999542" cy="3950293"/>
          </a:xfrm>
          <a:prstGeom prst="rect">
            <a:avLst/>
          </a:prstGeom>
        </p:spPr>
      </p:pic>
      <p:pic>
        <p:nvPicPr>
          <p:cNvPr id="14" name="Picture 13"/>
          <p:cNvPicPr>
            <a:picLocks noChangeAspect="1"/>
          </p:cNvPicPr>
          <p:nvPr/>
        </p:nvPicPr>
        <p:blipFill rotWithShape="1">
          <a:blip r:embed="rId3"/>
          <a:srcRect l="34029" r="32712" b="77688"/>
          <a:stretch/>
        </p:blipFill>
        <p:spPr>
          <a:xfrm>
            <a:off x="6260935" y="1442204"/>
            <a:ext cx="2503055" cy="959219"/>
          </a:xfrm>
          <a:prstGeom prst="rect">
            <a:avLst/>
          </a:prstGeom>
        </p:spPr>
      </p:pic>
      <p:sp>
        <p:nvSpPr>
          <p:cNvPr id="15" name="TextBox 14"/>
          <p:cNvSpPr txBox="1"/>
          <p:nvPr/>
        </p:nvSpPr>
        <p:spPr>
          <a:xfrm>
            <a:off x="8827325" y="587260"/>
            <a:ext cx="3392384"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Simplifying a complex analysis into high/med/low designations can make information more easily ingested by the public.</a:t>
            </a:r>
          </a:p>
        </p:txBody>
      </p:sp>
    </p:spTree>
    <p:extLst>
      <p:ext uri="{BB962C8B-B14F-4D97-AF65-F5344CB8AC3E}">
        <p14:creationId xmlns:p14="http://schemas.microsoft.com/office/powerpoint/2010/main" val="1000056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AFD3DE"/>
              </a:clrFrom>
              <a:clrTo>
                <a:srgbClr val="AFD3DE">
                  <a:alpha val="0"/>
                </a:srgbClr>
              </a:clrTo>
            </a:clrChange>
          </a:blip>
          <a:stretch>
            <a:fillRect/>
          </a:stretch>
        </p:blipFill>
        <p:spPr>
          <a:xfrm>
            <a:off x="7124700" y="645464"/>
            <a:ext cx="4945062" cy="3470908"/>
          </a:xfrm>
          <a:prstGeom prst="rect">
            <a:avLst/>
          </a:prstGeom>
        </p:spPr>
      </p:pic>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693403" y="112064"/>
            <a:ext cx="2805320"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PROJECT SCOPE</a:t>
            </a:r>
          </a:p>
        </p:txBody>
      </p:sp>
      <p:sp>
        <p:nvSpPr>
          <p:cNvPr id="3" name="TextBox 2"/>
          <p:cNvSpPr txBox="1"/>
          <p:nvPr/>
        </p:nvSpPr>
        <p:spPr>
          <a:xfrm>
            <a:off x="165056" y="3087108"/>
            <a:ext cx="7846104" cy="313932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Review existing policies for other coastal states.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Update shoreline change assessment with 2019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-derived shoreline.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Sample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for alongshore coastal segments and delineate visual bluff stability features; compute coastal bluff stability metrics.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Compute correlations between bluff stability features and metrics.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Project Coordination! </a:t>
            </a:r>
            <a:r>
              <a:rPr lang="en-US" i="1" dirty="0">
                <a:latin typeface="Arial" panose="020B0604020202020204" pitchFamily="34" charset="0"/>
                <a:cs typeface="Arial" panose="020B0604020202020204" pitchFamily="34" charset="0"/>
              </a:rPr>
              <a:t>Kick-off meeting</a:t>
            </a:r>
            <a:r>
              <a:rPr lang="en-US" dirty="0">
                <a:latin typeface="Arial" panose="020B0604020202020204" pitchFamily="34" charset="0"/>
                <a:cs typeface="Arial" panose="020B0604020202020204" pitchFamily="34" charset="0"/>
              </a:rPr>
              <a:t>, project progress, and final meeting (open to public optional).</a:t>
            </a:r>
          </a:p>
        </p:txBody>
      </p:sp>
      <p:sp>
        <p:nvSpPr>
          <p:cNvPr id="12" name="TextBox 11"/>
          <p:cNvSpPr txBox="1"/>
          <p:nvPr/>
        </p:nvSpPr>
        <p:spPr>
          <a:xfrm>
            <a:off x="246336" y="547293"/>
            <a:ext cx="5977522" cy="2585323"/>
          </a:xfrm>
          <a:prstGeom prst="rect">
            <a:avLst/>
          </a:prstGeom>
          <a:noFill/>
        </p:spPr>
        <p:txBody>
          <a:bodyPr wrap="square" rtlCol="0">
            <a:spAutoFit/>
          </a:bodyPr>
          <a:lstStyle/>
          <a:p>
            <a:pPr marL="285750" indent="-285750">
              <a:buFont typeface="Wingdings" panose="05000000000000000000" pitchFamily="2" charset="2"/>
              <a:buChar char="ü"/>
            </a:pPr>
            <a:r>
              <a:rPr lang="en-US" b="1" dirty="0">
                <a:latin typeface="Arial" panose="020B0604020202020204" pitchFamily="34" charset="0"/>
                <a:cs typeface="Arial" panose="020B0604020202020204" pitchFamily="34" charset="0"/>
              </a:rPr>
              <a:t>Lidar and oblique imagery</a:t>
            </a:r>
            <a:r>
              <a:rPr lang="en-US" dirty="0">
                <a:latin typeface="Arial" panose="020B0604020202020204" pitchFamily="34" charset="0"/>
                <a:cs typeface="Arial" panose="020B0604020202020204" pitchFamily="34" charset="0"/>
              </a:rPr>
              <a:t>—DGGS was able to collect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and oblique imagery in 2019 as a part of the landslide project.</a:t>
            </a:r>
          </a:p>
          <a:p>
            <a:pPr marL="285750" indent="-285750">
              <a:buFont typeface="Wingdings" panose="05000000000000000000" pitchFamily="2" charset="2"/>
              <a:buChar char="ü"/>
            </a:pPr>
            <a:r>
              <a:rPr lang="en-US" b="1" dirty="0">
                <a:latin typeface="Arial" panose="020B0604020202020204" pitchFamily="34" charset="0"/>
                <a:cs typeface="Arial" panose="020B0604020202020204" pitchFamily="34" charset="0"/>
              </a:rPr>
              <a:t>Establish NOAA Authoritative Tidal Datum</a:t>
            </a:r>
            <a:r>
              <a:rPr lang="en-US" dirty="0">
                <a:latin typeface="Arial" panose="020B0604020202020204" pitchFamily="34" charset="0"/>
                <a:cs typeface="Arial" panose="020B0604020202020204" pitchFamily="34" charset="0"/>
              </a:rPr>
              <a:t>—NOAA’s Office for Coastal Management funded the collection of an authoritative datum in 2018, which will be available for this work.</a:t>
            </a:r>
          </a:p>
          <a:p>
            <a:pPr marL="285750" indent="-285750">
              <a:buFont typeface="Wingdings" panose="05000000000000000000" pitchFamily="2" charset="2"/>
              <a:buChar char="ü"/>
            </a:pPr>
            <a:r>
              <a:rPr lang="en-US" b="1" dirty="0">
                <a:latin typeface="Arial" panose="020B0604020202020204" pitchFamily="34" charset="0"/>
                <a:cs typeface="Arial" panose="020B0604020202020204" pitchFamily="34" charset="0"/>
              </a:rPr>
              <a:t>Historical Shoreline Assessment</a:t>
            </a:r>
            <a:r>
              <a:rPr lang="en-US" dirty="0">
                <a:latin typeface="Arial" panose="020B0604020202020204" pitchFamily="34" charset="0"/>
                <a:cs typeface="Arial" panose="020B0604020202020204" pitchFamily="34" charset="0"/>
              </a:rPr>
              <a:t>—City of Homer completed up to 2012 shoreline.</a:t>
            </a:r>
          </a:p>
        </p:txBody>
      </p:sp>
      <p:graphicFrame>
        <p:nvGraphicFramePr>
          <p:cNvPr id="4" name="Table 3"/>
          <p:cNvGraphicFramePr>
            <a:graphicFrameLocks noGrp="1"/>
          </p:cNvGraphicFramePr>
          <p:nvPr>
            <p:extLst/>
          </p:nvPr>
        </p:nvGraphicFramePr>
        <p:xfrm>
          <a:off x="8297862" y="4272280"/>
          <a:ext cx="3771900" cy="1885195"/>
        </p:xfrm>
        <a:graphic>
          <a:graphicData uri="http://schemas.openxmlformats.org/drawingml/2006/table">
            <a:tbl>
              <a:tblPr>
                <a:tableStyleId>{2D5ABB26-0587-4C30-8999-92F81FD0307C}</a:tableStyleId>
              </a:tblPr>
              <a:tblGrid>
                <a:gridCol w="609600">
                  <a:extLst>
                    <a:ext uri="{9D8B030D-6E8A-4147-A177-3AD203B41FA5}">
                      <a16:colId xmlns:a16="http://schemas.microsoft.com/office/drawing/2014/main" val="232871648"/>
                    </a:ext>
                  </a:extLst>
                </a:gridCol>
                <a:gridCol w="609600">
                  <a:extLst>
                    <a:ext uri="{9D8B030D-6E8A-4147-A177-3AD203B41FA5}">
                      <a16:colId xmlns:a16="http://schemas.microsoft.com/office/drawing/2014/main" val="605840590"/>
                    </a:ext>
                  </a:extLst>
                </a:gridCol>
                <a:gridCol w="584200">
                  <a:extLst>
                    <a:ext uri="{9D8B030D-6E8A-4147-A177-3AD203B41FA5}">
                      <a16:colId xmlns:a16="http://schemas.microsoft.com/office/drawing/2014/main" val="2840085214"/>
                    </a:ext>
                  </a:extLst>
                </a:gridCol>
                <a:gridCol w="609600">
                  <a:extLst>
                    <a:ext uri="{9D8B030D-6E8A-4147-A177-3AD203B41FA5}">
                      <a16:colId xmlns:a16="http://schemas.microsoft.com/office/drawing/2014/main" val="4217326472"/>
                    </a:ext>
                  </a:extLst>
                </a:gridCol>
                <a:gridCol w="609600">
                  <a:extLst>
                    <a:ext uri="{9D8B030D-6E8A-4147-A177-3AD203B41FA5}">
                      <a16:colId xmlns:a16="http://schemas.microsoft.com/office/drawing/2014/main" val="2519175083"/>
                    </a:ext>
                  </a:extLst>
                </a:gridCol>
                <a:gridCol w="749300">
                  <a:extLst>
                    <a:ext uri="{9D8B030D-6E8A-4147-A177-3AD203B41FA5}">
                      <a16:colId xmlns:a16="http://schemas.microsoft.com/office/drawing/2014/main" val="315105837"/>
                    </a:ext>
                  </a:extLst>
                </a:gridCol>
              </a:tblGrid>
              <a:tr h="259080">
                <a:tc gridSpan="6">
                  <a:txBody>
                    <a:bodyPr/>
                    <a:lstStyle/>
                    <a:p>
                      <a:pPr algn="ctr" fontAlgn="ctr"/>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Project Activities</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1141694"/>
                  </a:ext>
                </a:extLst>
              </a:tr>
              <a:tr h="179911">
                <a:tc>
                  <a:txBody>
                    <a:bodyPr/>
                    <a:lstStyle/>
                    <a:p>
                      <a:pPr algn="ctr" fontAlgn="ctr"/>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2019</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2020</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hMerge="1">
                  <a:txBody>
                    <a:bodyPr/>
                    <a:lstStyle/>
                    <a:p>
                      <a:endParaRPr lang="en-US"/>
                    </a:p>
                  </a:txBody>
                  <a:tcPr/>
                </a:tc>
                <a:tc gridSpan="2">
                  <a:txBody>
                    <a:bodyPr/>
                    <a:lstStyle/>
                    <a:p>
                      <a:pPr algn="ctr" fontAlgn="b"/>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2021</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2975869965"/>
                  </a:ext>
                </a:extLst>
              </a:tr>
              <a:tr h="235268">
                <a:tc>
                  <a:txBody>
                    <a:bodyPr/>
                    <a:lstStyle/>
                    <a:p>
                      <a:pPr algn="ctr" fontAlgn="b"/>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Sept-Dec</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000" b="1" u="none" strike="noStrike">
                          <a:effectLst/>
                          <a:latin typeface="Arial" panose="020B0604020202020204" pitchFamily="34" charset="0"/>
                          <a:ea typeface="Adobe Ming Std L" panose="02020300000000000000" pitchFamily="18" charset="-128"/>
                          <a:cs typeface="Arial" panose="020B0604020202020204" pitchFamily="34" charset="0"/>
                        </a:rPr>
                        <a:t>Jan-April</a:t>
                      </a:r>
                      <a:endParaRPr lang="en-US" sz="1000" b="1" i="0" u="none" strike="noStrike">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May-Aug</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Sept-Dec</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Jan-April</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000" b="1" u="none" strike="noStrike" dirty="0">
                          <a:effectLst/>
                          <a:latin typeface="Arial" panose="020B0604020202020204" pitchFamily="34" charset="0"/>
                          <a:ea typeface="Adobe Ming Std L" panose="02020300000000000000" pitchFamily="18" charset="-128"/>
                          <a:cs typeface="Arial" panose="020B0604020202020204" pitchFamily="34" charset="0"/>
                        </a:rPr>
                        <a:t>May-Aug</a:t>
                      </a:r>
                      <a:endParaRPr lang="en-US" sz="1000" b="1"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46301997"/>
                  </a:ext>
                </a:extLst>
              </a:tr>
              <a:tr h="518973">
                <a:tc>
                  <a:txBody>
                    <a:bodyPr/>
                    <a:lstStyle/>
                    <a:p>
                      <a:pPr algn="ctr" fontAlgn="ctr"/>
                      <a:r>
                        <a:rPr lang="en-US" sz="1000" u="none" strike="noStrike">
                          <a:effectLst/>
                          <a:latin typeface="Arial" panose="020B0604020202020204" pitchFamily="34" charset="0"/>
                          <a:ea typeface="Adobe Ming Std L" panose="02020300000000000000" pitchFamily="18" charset="-128"/>
                          <a:cs typeface="Arial" panose="020B0604020202020204" pitchFamily="34" charset="0"/>
                        </a:rPr>
                        <a:t>Accounts</a:t>
                      </a:r>
                      <a:endParaRPr lang="en-US" sz="1000" b="0" i="0" u="none" strike="noStrike">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ctr"/>
                      <a:r>
                        <a:rPr lang="en-US" sz="1000" u="none" strike="noStrike">
                          <a:effectLst/>
                          <a:latin typeface="Arial" panose="020B0604020202020204" pitchFamily="34" charset="0"/>
                          <a:ea typeface="Adobe Ming Std L" panose="02020300000000000000" pitchFamily="18" charset="-128"/>
                          <a:cs typeface="Arial" panose="020B0604020202020204" pitchFamily="34" charset="0"/>
                        </a:rPr>
                        <a:t>Kick-off meeting</a:t>
                      </a:r>
                      <a:endParaRPr lang="en-US" sz="1000" b="0" i="0" u="none" strike="noStrike">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rowSpan="2">
                  <a:txBody>
                    <a:bodyPr/>
                    <a:lstStyle/>
                    <a:p>
                      <a:pPr algn="ctr" fontAlgn="ctr"/>
                      <a:r>
                        <a:rPr lang="en-US" sz="1000" u="none" strike="noStrike">
                          <a:effectLst/>
                          <a:latin typeface="Arial" panose="020B0604020202020204" pitchFamily="34" charset="0"/>
                          <a:ea typeface="Adobe Ming Std L" panose="02020300000000000000" pitchFamily="18" charset="-128"/>
                          <a:cs typeface="Arial" panose="020B0604020202020204" pitchFamily="34" charset="0"/>
                        </a:rPr>
                        <a:t>DGGS staff in the field</a:t>
                      </a:r>
                      <a:endParaRPr lang="en-US" sz="1000" b="0" i="0" u="none" strike="noStrike">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000" u="none" strike="noStrike" dirty="0">
                          <a:effectLst/>
                          <a:latin typeface="Arial" panose="020B0604020202020204" pitchFamily="34" charset="0"/>
                          <a:ea typeface="Adobe Ming Std L" panose="02020300000000000000" pitchFamily="18" charset="-128"/>
                          <a:cs typeface="Arial" panose="020B0604020202020204" pitchFamily="34" charset="0"/>
                        </a:rPr>
                        <a:t>Progress Meeting</a:t>
                      </a:r>
                      <a:endParaRPr lang="en-US" sz="1000" b="0"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ctr"/>
                      <a:endParaRPr lang="en-US" sz="1000" b="0"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ctr"/>
                      <a:r>
                        <a:rPr lang="en-US" sz="1000" u="none" strike="noStrike" dirty="0">
                          <a:effectLst/>
                          <a:latin typeface="Arial" panose="020B0604020202020204" pitchFamily="34" charset="0"/>
                          <a:ea typeface="Adobe Ming Std L" panose="02020300000000000000" pitchFamily="18" charset="-128"/>
                          <a:cs typeface="Arial" panose="020B0604020202020204" pitchFamily="34" charset="0"/>
                        </a:rPr>
                        <a:t>Final Meeting</a:t>
                      </a:r>
                      <a:endParaRPr lang="en-US" sz="1000" b="0"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115750"/>
                  </a:ext>
                </a:extLst>
              </a:tr>
              <a:tr h="691963">
                <a:tc>
                  <a:txBody>
                    <a:bodyPr/>
                    <a:lstStyle/>
                    <a:p>
                      <a:pPr algn="ctr" fontAlgn="ctr"/>
                      <a:r>
                        <a:rPr lang="en-US" sz="1000" u="none" strike="noStrike">
                          <a:effectLst/>
                          <a:latin typeface="Arial" panose="020B0604020202020204" pitchFamily="34" charset="0"/>
                          <a:ea typeface="Adobe Ming Std L" panose="02020300000000000000" pitchFamily="18" charset="-128"/>
                          <a:cs typeface="Arial" panose="020B0604020202020204" pitchFamily="34" charset="0"/>
                        </a:rPr>
                        <a:t>Hiring</a:t>
                      </a:r>
                      <a:endParaRPr lang="en-US" sz="1000" b="0" i="0" u="none" strike="noStrike">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000" u="none" strike="noStrike" dirty="0">
                          <a:effectLst/>
                          <a:latin typeface="Arial" panose="020B0604020202020204" pitchFamily="34" charset="0"/>
                          <a:ea typeface="Adobe Ming Std L" panose="02020300000000000000" pitchFamily="18" charset="-128"/>
                          <a:cs typeface="Arial" panose="020B0604020202020204" pitchFamily="34" charset="0"/>
                        </a:rPr>
                        <a:t>Analysis</a:t>
                      </a:r>
                      <a:endParaRPr lang="en-US" sz="1000" b="0"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gridSpan="2">
                  <a:txBody>
                    <a:bodyPr/>
                    <a:lstStyle/>
                    <a:p>
                      <a:pPr algn="ctr" fontAlgn="ctr"/>
                      <a:r>
                        <a:rPr lang="en-US" sz="1000" u="none" strike="noStrike" dirty="0">
                          <a:effectLst/>
                          <a:latin typeface="Arial" panose="020B0604020202020204" pitchFamily="34" charset="0"/>
                          <a:ea typeface="Adobe Ming Std L" panose="02020300000000000000" pitchFamily="18" charset="-128"/>
                          <a:cs typeface="Arial" panose="020B0604020202020204" pitchFamily="34" charset="0"/>
                        </a:rPr>
                        <a:t>Analysis</a:t>
                      </a:r>
                      <a:endParaRPr lang="en-US" sz="1000" b="0"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fontAlgn="ctr"/>
                      <a:r>
                        <a:rPr lang="en-US" sz="1000" u="none" strike="noStrike" dirty="0">
                          <a:effectLst/>
                          <a:latin typeface="Arial" panose="020B0604020202020204" pitchFamily="34" charset="0"/>
                          <a:ea typeface="Adobe Ming Std L" panose="02020300000000000000" pitchFamily="18" charset="-128"/>
                          <a:cs typeface="Arial" panose="020B0604020202020204" pitchFamily="34" charset="0"/>
                        </a:rPr>
                        <a:t>Deliver final products to FEMA and commission</a:t>
                      </a:r>
                      <a:endParaRPr lang="en-US" sz="1000" b="0" i="0" u="none" strike="noStrike" dirty="0">
                        <a:effectLst/>
                        <a:latin typeface="Arial" panose="020B0604020202020204" pitchFamily="34" charset="0"/>
                        <a:ea typeface="Adobe Ming Std L" panose="02020300000000000000" pitchFamily="18" charset="-128"/>
                        <a:cs typeface="Arial" panose="020B0604020202020204" pitchFamily="34" charset="0"/>
                      </a:endParaRPr>
                    </a:p>
                  </a:txBody>
                  <a:tcPr marL="6350" marR="6350" marT="635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5915822"/>
                  </a:ext>
                </a:extLst>
              </a:tr>
            </a:tbl>
          </a:graphicData>
        </a:graphic>
      </p:graphicFrame>
    </p:spTree>
    <p:extLst>
      <p:ext uri="{BB962C8B-B14F-4D97-AF65-F5344CB8AC3E}">
        <p14:creationId xmlns:p14="http://schemas.microsoft.com/office/powerpoint/2010/main" val="375742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38576" y="112064"/>
            <a:ext cx="4114973"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PROJECT DELIVERABLES</a:t>
            </a:r>
          </a:p>
        </p:txBody>
      </p:sp>
      <p:sp>
        <p:nvSpPr>
          <p:cNvPr id="3" name="TextBox 2"/>
          <p:cNvSpPr txBox="1"/>
          <p:nvPr/>
        </p:nvSpPr>
        <p:spPr>
          <a:xfrm>
            <a:off x="185377" y="1165540"/>
            <a:ext cx="4924221"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Summarized recommendations </a:t>
            </a:r>
            <a:r>
              <a:rPr lang="en-US" dirty="0">
                <a:latin typeface="Arial" panose="020B0604020202020204" pitchFamily="34" charset="0"/>
                <a:cs typeface="Arial" panose="020B0604020202020204" pitchFamily="34" charset="0"/>
              </a:rPr>
              <a:t>for City code updates with a suite of options based on mapped features.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Coastal Bluff Stability Database</a:t>
            </a:r>
            <a:r>
              <a:rPr lang="en-US" dirty="0">
                <a:latin typeface="Arial" panose="020B0604020202020204" pitchFamily="34" charset="0"/>
                <a:cs typeface="Arial" panose="020B0604020202020204" pitchFamily="34" charset="0"/>
              </a:rPr>
              <a:t>—alongshore gridded features, which will include all measurements considered in analysis (e.g. position of MHW shoreline, beach slope, bluff toe height, bluff slope, etc.)</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Coastal Bluff Stability Map and Report</a:t>
            </a:r>
            <a:r>
              <a:rPr lang="en-US" dirty="0">
                <a:latin typeface="Arial" panose="020B0604020202020204" pitchFamily="34" charset="0"/>
                <a:cs typeface="Arial" panose="020B0604020202020204" pitchFamily="34" charset="0"/>
              </a:rPr>
              <a:t>—map will show the linear feature of the coastal bluff stability database with features that show the stability of the bluff, while the report will be a user-guide to the map.</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964" y="860930"/>
            <a:ext cx="6708036" cy="5031027"/>
          </a:xfrm>
          <a:prstGeom prst="rect">
            <a:avLst/>
          </a:prstGeom>
          <a:ln>
            <a:solidFill>
              <a:schemeClr val="tx1"/>
            </a:solidFill>
          </a:ln>
        </p:spPr>
      </p:pic>
    </p:spTree>
    <p:extLst>
      <p:ext uri="{BB962C8B-B14F-4D97-AF65-F5344CB8AC3E}">
        <p14:creationId xmlns:p14="http://schemas.microsoft.com/office/powerpoint/2010/main" val="2802519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81" y="6375854"/>
            <a:ext cx="3834896" cy="430887"/>
          </a:xfrm>
          <a:prstGeom prst="rect">
            <a:avLst/>
          </a:prstGeom>
          <a:noFill/>
        </p:spPr>
        <p:txBody>
          <a:bodyPr wrap="none" rtlCol="0" anchor="ctr">
            <a:spAutoFit/>
          </a:bodyPr>
          <a:lstStyle/>
          <a:p>
            <a:pPr algn="ctr"/>
            <a:r>
              <a:rPr lang="en-US" sz="2200" spc="600" dirty="0">
                <a:solidFill>
                  <a:schemeClr val="accent4">
                    <a:lumMod val="50000"/>
                  </a:schemeClr>
                </a:solidFill>
                <a:latin typeface="Arial" panose="020B0604020202020204" pitchFamily="34" charset="0"/>
                <a:cs typeface="Arial" panose="020B0604020202020204" pitchFamily="34" charset="0"/>
              </a:rPr>
              <a:t>STATE OF ALASKA</a:t>
            </a:r>
            <a:endParaRPr lang="en-US" sz="1500" spc="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49261" y="6429714"/>
            <a:ext cx="8613192"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DIVISION OF GEOLOGICAL &amp; GEOPHYSICAL SURVEYS</a:t>
            </a:r>
          </a:p>
        </p:txBody>
      </p:sp>
      <p:sp>
        <p:nvSpPr>
          <p:cNvPr id="10" name="Rectangle 9"/>
          <p:cNvSpPr/>
          <p:nvPr/>
        </p:nvSpPr>
        <p:spPr>
          <a:xfrm>
            <a:off x="0" y="0"/>
            <a:ext cx="121920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25012" y="112064"/>
            <a:ext cx="3942105" cy="323165"/>
          </a:xfrm>
          <a:prstGeom prst="rect">
            <a:avLst/>
          </a:prstGeom>
          <a:noFill/>
        </p:spPr>
        <p:txBody>
          <a:bodyPr wrap="none" rtlCol="0" anchor="ctr">
            <a:spAutoFit/>
          </a:bodyPr>
          <a:lstStyle/>
          <a:p>
            <a:pPr algn="ctr"/>
            <a:r>
              <a:rPr lang="en-US" sz="1500" spc="600" dirty="0">
                <a:solidFill>
                  <a:schemeClr val="bg1"/>
                </a:solidFill>
                <a:latin typeface="Arial" panose="020B0604020202020204" pitchFamily="34" charset="0"/>
                <a:cs typeface="Arial" panose="020B0604020202020204" pitchFamily="34" charset="0"/>
              </a:rPr>
              <a:t>CONTACT INFORMATION</a:t>
            </a:r>
          </a:p>
        </p:txBody>
      </p:sp>
      <p:sp>
        <p:nvSpPr>
          <p:cNvPr id="3" name="TextBox 2"/>
          <p:cNvSpPr txBox="1"/>
          <p:nvPr/>
        </p:nvSpPr>
        <p:spPr>
          <a:xfrm>
            <a:off x="377458" y="1145278"/>
            <a:ext cx="7107186"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Are there any preferences to paths for research coastal zoning methods?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Are there any products that weren’t discussed that need to be included?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What is the capacity for the City of Homer to use GIS data?</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does this project fit in with existing geospatial datasets?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Next meeting might not be until next year. When would the public get involved?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Who is the best contact for small questions to determine if they should be brought to the Planning Commission?</a:t>
            </a:r>
          </a:p>
        </p:txBody>
      </p:sp>
      <p:pic>
        <p:nvPicPr>
          <p:cNvPr id="12" name="Picture 11"/>
          <p:cNvPicPr>
            <a:picLocks noChangeAspect="1"/>
          </p:cNvPicPr>
          <p:nvPr/>
        </p:nvPicPr>
        <p:blipFill>
          <a:blip r:embed="rId2"/>
          <a:stretch>
            <a:fillRect/>
          </a:stretch>
        </p:blipFill>
        <p:spPr>
          <a:xfrm>
            <a:off x="9109526" y="2527300"/>
            <a:ext cx="3015169" cy="3743438"/>
          </a:xfrm>
          <a:prstGeom prst="rect">
            <a:avLst/>
          </a:prstGeom>
        </p:spPr>
      </p:pic>
    </p:spTree>
    <p:extLst>
      <p:ext uri="{BB962C8B-B14F-4D97-AF65-F5344CB8AC3E}">
        <p14:creationId xmlns:p14="http://schemas.microsoft.com/office/powerpoint/2010/main" val="2966726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8798" y="248798"/>
            <a:ext cx="3925267" cy="1325563"/>
          </a:xfrm>
        </p:spPr>
        <p:txBody>
          <a:bodyPr/>
          <a:lstStyle/>
          <a:p>
            <a:pPr algn="ctr"/>
            <a:r>
              <a:rPr lang="en-US" dirty="0">
                <a:solidFill>
                  <a:schemeClr val="bg1"/>
                </a:solidFill>
              </a:rPr>
              <a:t>Data </a:t>
            </a:r>
            <a:br>
              <a:rPr lang="en-US" dirty="0">
                <a:solidFill>
                  <a:schemeClr val="bg1"/>
                </a:solidFill>
              </a:rPr>
            </a:br>
            <a:r>
              <a:rPr lang="en-US" dirty="0">
                <a:solidFill>
                  <a:schemeClr val="bg1"/>
                </a:solidFill>
              </a:rPr>
              <a:t>acquisition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203" y="110436"/>
            <a:ext cx="4943061" cy="3707296"/>
          </a:xfrm>
          <a:prstGeom prst="rect">
            <a:avLst/>
          </a:prstGeom>
        </p:spPr>
      </p:pic>
      <p:sp>
        <p:nvSpPr>
          <p:cNvPr id="5" name="TextBox 4"/>
          <p:cNvSpPr txBox="1"/>
          <p:nvPr/>
        </p:nvSpPr>
        <p:spPr>
          <a:xfrm>
            <a:off x="7911547" y="516835"/>
            <a:ext cx="1401418" cy="369332"/>
          </a:xfrm>
          <a:prstGeom prst="rect">
            <a:avLst/>
          </a:prstGeom>
          <a:noFill/>
        </p:spPr>
        <p:txBody>
          <a:bodyPr wrap="square" rtlCol="0">
            <a:spAutoFit/>
          </a:bodyPr>
          <a:lstStyle/>
          <a:p>
            <a:r>
              <a:rPr lang="en-US" dirty="0">
                <a:solidFill>
                  <a:schemeClr val="bg1"/>
                </a:solidFill>
              </a:rPr>
              <a:t>June 6, 2019</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391" y="3835758"/>
            <a:ext cx="3860684" cy="289551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426" y="5148470"/>
            <a:ext cx="1961320" cy="147099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746" y="3092956"/>
            <a:ext cx="2667964" cy="355728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450" y="3101575"/>
            <a:ext cx="2968996" cy="211445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5021" y="3863155"/>
            <a:ext cx="1852820" cy="247042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0" y="87289"/>
            <a:ext cx="4113581" cy="2839374"/>
          </a:xfrm>
          <a:prstGeom prst="rect">
            <a:avLst/>
          </a:prstGeom>
        </p:spPr>
      </p:pic>
      <p:sp>
        <p:nvSpPr>
          <p:cNvPr id="12" name="TextBox 11"/>
          <p:cNvSpPr txBox="1"/>
          <p:nvPr/>
        </p:nvSpPr>
        <p:spPr>
          <a:xfrm>
            <a:off x="40998" y="2728501"/>
            <a:ext cx="2229503" cy="276999"/>
          </a:xfrm>
          <a:prstGeom prst="rect">
            <a:avLst/>
          </a:prstGeom>
          <a:noFill/>
        </p:spPr>
        <p:txBody>
          <a:bodyPr wrap="square" rtlCol="0">
            <a:spAutoFit/>
          </a:bodyPr>
          <a:lstStyle/>
          <a:p>
            <a:r>
              <a:rPr lang="en-US" sz="1200" i="1" dirty="0"/>
              <a:t>Colombo et al., 2010</a:t>
            </a:r>
          </a:p>
        </p:txBody>
      </p:sp>
      <p:pic>
        <p:nvPicPr>
          <p:cNvPr id="13" name="Picture 12">
            <a:extLst>
              <a:ext uri="{FF2B5EF4-FFF2-40B4-BE49-F238E27FC236}">
                <a16:creationId xmlns:a16="http://schemas.microsoft.com/office/drawing/2014/main" id="{4533B263-E6A8-244F-AEF7-1A0FF40F0E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116733" y="857250"/>
            <a:ext cx="6858000" cy="5143500"/>
          </a:xfrm>
          <a:prstGeom prst="rect">
            <a:avLst/>
          </a:prstGeom>
        </p:spPr>
      </p:pic>
    </p:spTree>
    <p:extLst>
      <p:ext uri="{BB962C8B-B14F-4D97-AF65-F5344CB8AC3E}">
        <p14:creationId xmlns:p14="http://schemas.microsoft.com/office/powerpoint/2010/main" val="426328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799" y="0"/>
            <a:ext cx="9350402" cy="6858000"/>
          </a:xfrm>
          <a:prstGeom prst="rect">
            <a:avLst/>
          </a:prstGeom>
        </p:spPr>
      </p:pic>
    </p:spTree>
    <p:extLst>
      <p:ext uri="{BB962C8B-B14F-4D97-AF65-F5344CB8AC3E}">
        <p14:creationId xmlns:p14="http://schemas.microsoft.com/office/powerpoint/2010/main" val="1197398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244" y="0"/>
            <a:ext cx="9205955" cy="6858000"/>
          </a:xfrm>
          <a:prstGeom prst="rect">
            <a:avLst/>
          </a:prstGeom>
        </p:spPr>
      </p:pic>
    </p:spTree>
    <p:extLst>
      <p:ext uri="{BB962C8B-B14F-4D97-AF65-F5344CB8AC3E}">
        <p14:creationId xmlns:p14="http://schemas.microsoft.com/office/powerpoint/2010/main" val="365723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182"/>
            <a:ext cx="12192000" cy="6511636"/>
          </a:xfrm>
          <a:prstGeom prst="rect">
            <a:avLst/>
          </a:prstGeom>
        </p:spPr>
      </p:pic>
    </p:spTree>
    <p:extLst>
      <p:ext uri="{BB962C8B-B14F-4D97-AF65-F5344CB8AC3E}">
        <p14:creationId xmlns:p14="http://schemas.microsoft.com/office/powerpoint/2010/main" val="367449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239"/>
            <a:ext cx="12192000" cy="6501521"/>
          </a:xfrm>
          <a:prstGeom prst="rect">
            <a:avLst/>
          </a:prstGeom>
        </p:spPr>
      </p:pic>
    </p:spTree>
    <p:extLst>
      <p:ext uri="{BB962C8B-B14F-4D97-AF65-F5344CB8AC3E}">
        <p14:creationId xmlns:p14="http://schemas.microsoft.com/office/powerpoint/2010/main" val="544704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5" y="-33474"/>
            <a:ext cx="12886661" cy="6928762"/>
          </a:xfrm>
          <a:prstGeom prst="rect">
            <a:avLst/>
          </a:prstGeom>
        </p:spPr>
      </p:pic>
      <p:sp>
        <p:nvSpPr>
          <p:cNvPr id="5" name="TextBox 4"/>
          <p:cNvSpPr txBox="1"/>
          <p:nvPr/>
        </p:nvSpPr>
        <p:spPr>
          <a:xfrm>
            <a:off x="746619" y="4102217"/>
            <a:ext cx="4127383" cy="923330"/>
          </a:xfrm>
          <a:prstGeom prst="rect">
            <a:avLst/>
          </a:prstGeom>
          <a:noFill/>
        </p:spPr>
        <p:txBody>
          <a:bodyPr wrap="square" rtlCol="0">
            <a:spAutoFit/>
          </a:bodyPr>
          <a:lstStyle/>
          <a:p>
            <a:r>
              <a:rPr lang="en-US" u="sng" dirty="0"/>
              <a:t>RMSEs at 95% conf.</a:t>
            </a:r>
          </a:p>
          <a:p>
            <a:r>
              <a:rPr lang="en-US" dirty="0"/>
              <a:t>Non-vegetated VA 2.52 cm </a:t>
            </a:r>
          </a:p>
          <a:p>
            <a:r>
              <a:rPr lang="en-US" dirty="0"/>
              <a:t>Vegetated VA 25.76 cm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7181" y="53926"/>
            <a:ext cx="5065470" cy="6753961"/>
          </a:xfrm>
          <a:prstGeom prst="rect">
            <a:avLst/>
          </a:prstGeom>
        </p:spPr>
      </p:pic>
    </p:spTree>
    <p:extLst>
      <p:ext uri="{BB962C8B-B14F-4D97-AF65-F5344CB8AC3E}">
        <p14:creationId xmlns:p14="http://schemas.microsoft.com/office/powerpoint/2010/main" val="35355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27" y="3770511"/>
            <a:ext cx="1787843" cy="28804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50" y="545533"/>
            <a:ext cx="5034854" cy="23016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421" y="83868"/>
            <a:ext cx="4309099" cy="51253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3095" y="4953233"/>
            <a:ext cx="3247011" cy="131129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8700" y="3930990"/>
            <a:ext cx="2970647" cy="2767642"/>
          </a:xfrm>
          <a:prstGeom prst="rect">
            <a:avLst/>
          </a:prstGeom>
        </p:spPr>
      </p:pic>
      <p:sp>
        <p:nvSpPr>
          <p:cNvPr id="9" name="TextBox 8"/>
          <p:cNvSpPr txBox="1"/>
          <p:nvPr/>
        </p:nvSpPr>
        <p:spPr>
          <a:xfrm>
            <a:off x="205927" y="3308846"/>
            <a:ext cx="1980060" cy="461665"/>
          </a:xfrm>
          <a:prstGeom prst="rect">
            <a:avLst/>
          </a:prstGeom>
          <a:noFill/>
        </p:spPr>
        <p:txBody>
          <a:bodyPr wrap="square" rtlCol="0">
            <a:spAutoFit/>
          </a:bodyPr>
          <a:lstStyle/>
          <a:p>
            <a:r>
              <a:rPr lang="en-US" sz="2400" dirty="0">
                <a:solidFill>
                  <a:schemeClr val="bg1"/>
                </a:solidFill>
              </a:rPr>
              <a:t>falls/topples</a:t>
            </a:r>
          </a:p>
        </p:txBody>
      </p:sp>
      <p:sp>
        <p:nvSpPr>
          <p:cNvPr id="10" name="TextBox 9"/>
          <p:cNvSpPr txBox="1"/>
          <p:nvPr/>
        </p:nvSpPr>
        <p:spPr>
          <a:xfrm>
            <a:off x="2455351" y="4392424"/>
            <a:ext cx="1980060" cy="461665"/>
          </a:xfrm>
          <a:prstGeom prst="rect">
            <a:avLst/>
          </a:prstGeom>
          <a:noFill/>
        </p:spPr>
        <p:txBody>
          <a:bodyPr wrap="square" rtlCol="0">
            <a:spAutoFit/>
          </a:bodyPr>
          <a:lstStyle/>
          <a:p>
            <a:r>
              <a:rPr lang="en-US" sz="2400" dirty="0">
                <a:solidFill>
                  <a:schemeClr val="bg1"/>
                </a:solidFill>
              </a:rPr>
              <a:t>spreads</a:t>
            </a:r>
          </a:p>
        </p:txBody>
      </p:sp>
      <p:sp>
        <p:nvSpPr>
          <p:cNvPr id="11" name="TextBox 10"/>
          <p:cNvSpPr txBox="1"/>
          <p:nvPr/>
        </p:nvSpPr>
        <p:spPr>
          <a:xfrm>
            <a:off x="2174518" y="83868"/>
            <a:ext cx="1980060" cy="461665"/>
          </a:xfrm>
          <a:prstGeom prst="rect">
            <a:avLst/>
          </a:prstGeom>
          <a:noFill/>
        </p:spPr>
        <p:txBody>
          <a:bodyPr wrap="square" rtlCol="0">
            <a:spAutoFit/>
          </a:bodyPr>
          <a:lstStyle/>
          <a:p>
            <a:r>
              <a:rPr lang="en-US" sz="2400" dirty="0">
                <a:solidFill>
                  <a:schemeClr val="bg1"/>
                </a:solidFill>
              </a:rPr>
              <a:t>“slides”</a:t>
            </a:r>
          </a:p>
        </p:txBody>
      </p:sp>
      <p:sp>
        <p:nvSpPr>
          <p:cNvPr id="12" name="TextBox 11"/>
          <p:cNvSpPr txBox="1"/>
          <p:nvPr/>
        </p:nvSpPr>
        <p:spPr>
          <a:xfrm>
            <a:off x="9922845" y="1360552"/>
            <a:ext cx="1980060" cy="461665"/>
          </a:xfrm>
          <a:prstGeom prst="rect">
            <a:avLst/>
          </a:prstGeom>
          <a:noFill/>
        </p:spPr>
        <p:txBody>
          <a:bodyPr wrap="square" rtlCol="0">
            <a:spAutoFit/>
          </a:bodyPr>
          <a:lstStyle/>
          <a:p>
            <a:r>
              <a:rPr lang="en-US" sz="2400" dirty="0">
                <a:solidFill>
                  <a:schemeClr val="bg1"/>
                </a:solidFill>
              </a:rPr>
              <a:t>Debris flows</a:t>
            </a:r>
          </a:p>
        </p:txBody>
      </p:sp>
      <p:sp>
        <p:nvSpPr>
          <p:cNvPr id="13" name="TextBox 12"/>
          <p:cNvSpPr txBox="1"/>
          <p:nvPr/>
        </p:nvSpPr>
        <p:spPr>
          <a:xfrm>
            <a:off x="10604023" y="3393099"/>
            <a:ext cx="1980060" cy="461665"/>
          </a:xfrm>
          <a:prstGeom prst="rect">
            <a:avLst/>
          </a:prstGeom>
          <a:noFill/>
        </p:spPr>
        <p:txBody>
          <a:bodyPr wrap="square" rtlCol="0">
            <a:spAutoFit/>
          </a:bodyPr>
          <a:lstStyle/>
          <a:p>
            <a:r>
              <a:rPr lang="en-US" sz="2400" dirty="0">
                <a:solidFill>
                  <a:schemeClr val="bg1"/>
                </a:solidFill>
              </a:rPr>
              <a:t>complex</a:t>
            </a:r>
          </a:p>
        </p:txBody>
      </p:sp>
      <p:sp>
        <p:nvSpPr>
          <p:cNvPr id="14" name="TextBox 13"/>
          <p:cNvSpPr txBox="1"/>
          <p:nvPr/>
        </p:nvSpPr>
        <p:spPr>
          <a:xfrm>
            <a:off x="6276399" y="6449578"/>
            <a:ext cx="2745141" cy="307777"/>
          </a:xfrm>
          <a:prstGeom prst="rect">
            <a:avLst/>
          </a:prstGeom>
          <a:noFill/>
        </p:spPr>
        <p:txBody>
          <a:bodyPr wrap="square" rtlCol="0">
            <a:spAutoFit/>
          </a:bodyPr>
          <a:lstStyle/>
          <a:p>
            <a:r>
              <a:rPr lang="en-US" sz="1400" i="1" dirty="0"/>
              <a:t>illustrations from DOGAMI</a:t>
            </a:r>
          </a:p>
        </p:txBody>
      </p:sp>
    </p:spTree>
    <p:extLst>
      <p:ext uri="{BB962C8B-B14F-4D97-AF65-F5344CB8AC3E}">
        <p14:creationId xmlns:p14="http://schemas.microsoft.com/office/powerpoint/2010/main" val="1166473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6255</TotalTime>
  <Words>2214</Words>
  <Application>Microsoft Office PowerPoint</Application>
  <PresentationFormat>Widescreen</PresentationFormat>
  <Paragraphs>238</Paragraphs>
  <Slides>27</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Adobe Ming Std L</vt:lpstr>
      <vt:lpstr>Arial</vt:lpstr>
      <vt:lpstr>Calibri</vt:lpstr>
      <vt:lpstr>Calibri Light</vt:lpstr>
      <vt:lpstr>Wingdings</vt:lpstr>
      <vt:lpstr>Office Theme</vt:lpstr>
      <vt:lpstr>Acrobat Document</vt:lpstr>
      <vt:lpstr>Preliminary Results: Homer Landslide Hazard Resiliency Project </vt:lpstr>
      <vt:lpstr>Outline</vt:lpstr>
      <vt:lpstr>Data  acquisition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Salisbury, Barrett (DNR)</dc:creator>
  <cp:lastModifiedBy>Council Chamber</cp:lastModifiedBy>
  <cp:revision>99</cp:revision>
  <dcterms:created xsi:type="dcterms:W3CDTF">2020-01-10T17:16:37Z</dcterms:created>
  <dcterms:modified xsi:type="dcterms:W3CDTF">2020-01-16T16:54:39Z</dcterms:modified>
</cp:coreProperties>
</file>